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9D133-6582-422F-9AA2-879332346A80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9CCA02-6689-4EE7-9265-4EFCFCDC79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400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08BDCEF-C7C0-4F97-A840-9CA0E0C20E2F}" type="slidenum">
              <a:rPr lang="ru-RU" altLang="ru-RU" sz="12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ru-RU" altLang="ru-RU" sz="12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919927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83E5F1-6505-42BF-AFEF-FD6991CF8359}" type="slidenum">
              <a:rPr lang="ru-RU" altLang="ru-RU" sz="1200" smtClean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19</a:t>
            </a:fld>
            <a:endParaRPr lang="ru-RU" altLang="ru-RU" sz="120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4176084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941064" y="2301241"/>
            <a:ext cx="8020056" cy="1028699"/>
          </a:xfrm>
        </p:spPr>
        <p:txBody>
          <a:bodyPr anchor="t">
            <a:noAutofit/>
          </a:bodyPr>
          <a:lstStyle>
            <a:lvl1pPr algn="l"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ПРИМЕР ЗАГОЛОВКА </a:t>
            </a:r>
            <a:r>
              <a:rPr lang="en-US" dirty="0" smtClean="0"/>
              <a:t>SED UT</a:t>
            </a:r>
            <a:br>
              <a:rPr lang="en-US" dirty="0" smtClean="0"/>
            </a:br>
            <a:r>
              <a:rPr lang="en-US" dirty="0" smtClean="0"/>
              <a:t>UNDE OMNIS ISTE NATUS ERROR SIT</a:t>
            </a:r>
            <a:br>
              <a:rPr lang="en-US" dirty="0" smtClean="0"/>
            </a:br>
            <a:r>
              <a:rPr lang="en-US" dirty="0" smtClean="0"/>
              <a:t>VOLUPTATEM ACCUSANTIUM</a:t>
            </a:r>
            <a:endParaRPr lang="ru-RU" dirty="0"/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7738535" y="5838826"/>
            <a:ext cx="3193627" cy="403225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ru-RU" dirty="0" smtClean="0"/>
              <a:t>Подготовил: Иванов И. И.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87819" y="720842"/>
            <a:ext cx="889927" cy="93442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6" name="Рисунок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5237" y="387927"/>
            <a:ext cx="960000" cy="1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09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941064" y="2377441"/>
            <a:ext cx="8020056" cy="548640"/>
          </a:xfrm>
        </p:spPr>
        <p:txBody>
          <a:bodyPr anchor="t">
            <a:noAutofit/>
          </a:bodyPr>
          <a:lstStyle>
            <a:lvl1pPr algn="l">
              <a:defRPr sz="3200" baseline="0">
                <a:solidFill>
                  <a:schemeClr val="tx1"/>
                </a:solidFill>
              </a:defRPr>
            </a:lvl1pPr>
          </a:lstStyle>
          <a:p>
            <a:r>
              <a:rPr lang="ru-RU" dirty="0" smtClean="0"/>
              <a:t>ПРИМЕР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941064" y="3380421"/>
            <a:ext cx="8020056" cy="1158240"/>
          </a:xfrm>
        </p:spPr>
        <p:txBody>
          <a:bodyPr>
            <a:noAutofit/>
          </a:bodyPr>
          <a:lstStyle>
            <a:lvl1pPr marL="0" indent="0" algn="l">
              <a:buNone/>
              <a:defRPr sz="24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 smtClean="0"/>
              <a:t>LOREM IPSUM HAS BEEN THE INDUSTRY'S STANDARD DUMMY TEXT EVER SINCE THE 1500S, WHEN AN UNKNOWN PRINTER TOOK A GALLEY OF</a:t>
            </a:r>
          </a:p>
        </p:txBody>
      </p:sp>
      <p:sp>
        <p:nvSpPr>
          <p:cNvPr id="26" name="Текст 25"/>
          <p:cNvSpPr>
            <a:spLocks noGrp="1"/>
          </p:cNvSpPr>
          <p:nvPr>
            <p:ph type="body" sz="quarter" idx="10" hasCustomPrompt="1"/>
          </p:nvPr>
        </p:nvSpPr>
        <p:spPr>
          <a:xfrm>
            <a:off x="941064" y="5838826"/>
            <a:ext cx="3193627" cy="403225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ru-RU" dirty="0" smtClean="0"/>
              <a:t>Подготовил: Иванов И. 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49235" y="714103"/>
            <a:ext cx="966651" cy="95794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8" name="Рисунок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5237" y="387927"/>
            <a:ext cx="960000" cy="12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81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084" y="422911"/>
            <a:ext cx="10952479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377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084" y="422911"/>
            <a:ext cx="10952479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40080" y="1024891"/>
            <a:ext cx="10952480" cy="5267324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 smtClean="0"/>
              <a:t>Пример текстового наполнения.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perspiciatis</a:t>
            </a:r>
            <a:r>
              <a:rPr lang="en-US" dirty="0" smtClean="0"/>
              <a:t>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en-US" dirty="0" err="1" smtClean="0"/>
              <a:t>omnis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natus</a:t>
            </a:r>
            <a:r>
              <a:rPr lang="en-US" dirty="0" smtClean="0"/>
              <a:t> error sit </a:t>
            </a:r>
            <a:r>
              <a:rPr lang="en-US" dirty="0" err="1" smtClean="0"/>
              <a:t>voluptatem</a:t>
            </a:r>
            <a:r>
              <a:rPr lang="en-US" dirty="0" smtClean="0"/>
              <a:t> </a:t>
            </a:r>
            <a:r>
              <a:rPr lang="en-US" dirty="0" err="1" smtClean="0"/>
              <a:t>accusantium</a:t>
            </a:r>
            <a:r>
              <a:rPr lang="en-US" dirty="0" smtClean="0"/>
              <a:t> </a:t>
            </a:r>
            <a:r>
              <a:rPr lang="en-US" dirty="0" err="1" smtClean="0"/>
              <a:t>doloremque</a:t>
            </a:r>
            <a:r>
              <a:rPr lang="en-US" dirty="0" smtClean="0"/>
              <a:t> </a:t>
            </a:r>
            <a:r>
              <a:rPr lang="en-US" dirty="0" err="1" smtClean="0"/>
              <a:t>laudantium</a:t>
            </a:r>
            <a:r>
              <a:rPr lang="en-US" dirty="0" smtClean="0"/>
              <a:t>, </a:t>
            </a:r>
            <a:r>
              <a:rPr lang="en-US" dirty="0" err="1" smtClean="0"/>
              <a:t>totam</a:t>
            </a:r>
            <a:r>
              <a:rPr lang="en-US" dirty="0" smtClean="0"/>
              <a:t> rem </a:t>
            </a:r>
            <a:r>
              <a:rPr lang="en-US" dirty="0" err="1" smtClean="0"/>
              <a:t>aperiam</a:t>
            </a:r>
            <a:r>
              <a:rPr lang="en-US" dirty="0" smtClean="0"/>
              <a:t>, </a:t>
            </a:r>
            <a:r>
              <a:rPr lang="en-US" dirty="0" err="1" smtClean="0"/>
              <a:t>eaque</a:t>
            </a:r>
            <a:r>
              <a:rPr lang="en-US" dirty="0" smtClean="0"/>
              <a:t> </a:t>
            </a:r>
            <a:r>
              <a:rPr lang="en-US" dirty="0" err="1" smtClean="0"/>
              <a:t>ipsa</a:t>
            </a:r>
            <a:r>
              <a:rPr lang="en-US" dirty="0" smtClean="0"/>
              <a:t> quae ab </a:t>
            </a:r>
            <a:r>
              <a:rPr lang="en-US" dirty="0" err="1" smtClean="0"/>
              <a:t>illo</a:t>
            </a:r>
            <a:r>
              <a:rPr lang="en-US" dirty="0" smtClean="0"/>
              <a:t> </a:t>
            </a:r>
            <a:r>
              <a:rPr lang="en-US" dirty="0" err="1" smtClean="0"/>
              <a:t>inventore</a:t>
            </a:r>
            <a:r>
              <a:rPr lang="en-US" dirty="0" smtClean="0"/>
              <a:t> </a:t>
            </a:r>
            <a:r>
              <a:rPr lang="en-US" dirty="0" err="1" smtClean="0"/>
              <a:t>veritatis</a:t>
            </a:r>
            <a:r>
              <a:rPr lang="en-US" dirty="0" smtClean="0"/>
              <a:t> et quasi </a:t>
            </a:r>
            <a:r>
              <a:rPr lang="en-US" dirty="0" err="1" smtClean="0"/>
              <a:t>architecto</a:t>
            </a:r>
            <a:r>
              <a:rPr lang="en-US" dirty="0" smtClean="0"/>
              <a:t> </a:t>
            </a:r>
            <a:r>
              <a:rPr lang="en-US" dirty="0" err="1" smtClean="0"/>
              <a:t>beatae</a:t>
            </a:r>
            <a:r>
              <a:rPr lang="en-US" dirty="0" smtClean="0"/>
              <a:t> vitae dicta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explicaboamet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, </a:t>
            </a:r>
            <a:r>
              <a:rPr lang="en-US" dirty="0" err="1" smtClean="0"/>
              <a:t>adipisci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quia</a:t>
            </a:r>
            <a:r>
              <a:rPr lang="en-US" dirty="0" smtClean="0"/>
              <a:t> non </a:t>
            </a:r>
            <a:r>
              <a:rPr lang="en-US" dirty="0" err="1" smtClean="0"/>
              <a:t>numquam</a:t>
            </a:r>
            <a:r>
              <a:rPr lang="en-US" dirty="0" smtClean="0"/>
              <a:t> </a:t>
            </a:r>
            <a:r>
              <a:rPr lang="en-US" dirty="0" err="1" smtClean="0"/>
              <a:t>eius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r>
              <a:rPr lang="en-US" dirty="0" smtClean="0"/>
              <a:t> </a:t>
            </a:r>
            <a:r>
              <a:rPr lang="en-US" dirty="0" err="1" smtClean="0"/>
              <a:t>tempora</a:t>
            </a:r>
            <a:r>
              <a:rPr lang="en-US" dirty="0" smtClean="0"/>
              <a:t> </a:t>
            </a:r>
            <a:r>
              <a:rPr lang="en-US" dirty="0" err="1" smtClean="0"/>
              <a:t>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magnam</a:t>
            </a:r>
            <a:r>
              <a:rPr lang="en-US" dirty="0" smtClean="0"/>
              <a:t>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quaerat</a:t>
            </a:r>
            <a:r>
              <a:rPr lang="en-US" dirty="0" smtClean="0"/>
              <a:t> </a:t>
            </a:r>
            <a:r>
              <a:rPr lang="en-US" dirty="0" err="1" smtClean="0"/>
              <a:t>voluptatem</a:t>
            </a:r>
            <a:r>
              <a:rPr lang="en-US" dirty="0" smtClean="0"/>
              <a:t>.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r>
              <a:rPr lang="en-US" dirty="0" smtClean="0"/>
              <a:t> qui </a:t>
            </a:r>
            <a:r>
              <a:rPr lang="en-US" dirty="0" err="1" smtClean="0"/>
              <a:t>dolorem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fugiat</a:t>
            </a:r>
            <a:r>
              <a:rPr lang="en-US" dirty="0" smtClean="0"/>
              <a:t> quo </a:t>
            </a:r>
            <a:r>
              <a:rPr lang="en-US" dirty="0" err="1" smtClean="0"/>
              <a:t>voluptas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pariatur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minima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nostrum </a:t>
            </a:r>
            <a:r>
              <a:rPr lang="en-US" dirty="0" err="1" smtClean="0"/>
              <a:t>exercitationem</a:t>
            </a:r>
            <a:r>
              <a:rPr lang="en-US" dirty="0" smtClean="0"/>
              <a:t> </a:t>
            </a:r>
            <a:r>
              <a:rPr lang="en-US" dirty="0" err="1" smtClean="0"/>
              <a:t>ullam</a:t>
            </a:r>
            <a:r>
              <a:rPr lang="en-US" dirty="0" smtClean="0"/>
              <a:t> </a:t>
            </a:r>
            <a:r>
              <a:rPr lang="en-US" dirty="0" err="1" smtClean="0"/>
              <a:t>corporis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347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1358539" y="422911"/>
            <a:ext cx="9814560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2439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661853" y="422911"/>
            <a:ext cx="10511247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640080" y="1024891"/>
            <a:ext cx="10952480" cy="5267324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 smtClean="0"/>
              <a:t>Пример текстового наполнения.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perspiciatis</a:t>
            </a:r>
            <a:r>
              <a:rPr lang="en-US" dirty="0" smtClean="0"/>
              <a:t>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en-US" dirty="0" err="1" smtClean="0"/>
              <a:t>omnis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natus</a:t>
            </a:r>
            <a:r>
              <a:rPr lang="en-US" dirty="0" smtClean="0"/>
              <a:t> error sit </a:t>
            </a:r>
            <a:r>
              <a:rPr lang="en-US" dirty="0" err="1" smtClean="0"/>
              <a:t>voluptatem</a:t>
            </a:r>
            <a:r>
              <a:rPr lang="en-US" dirty="0" smtClean="0"/>
              <a:t> </a:t>
            </a:r>
            <a:r>
              <a:rPr lang="en-US" dirty="0" err="1" smtClean="0"/>
              <a:t>accusantium</a:t>
            </a:r>
            <a:r>
              <a:rPr lang="en-US" dirty="0" smtClean="0"/>
              <a:t> </a:t>
            </a:r>
            <a:r>
              <a:rPr lang="en-US" dirty="0" err="1" smtClean="0"/>
              <a:t>doloremque</a:t>
            </a:r>
            <a:r>
              <a:rPr lang="en-US" dirty="0" smtClean="0"/>
              <a:t> </a:t>
            </a:r>
            <a:r>
              <a:rPr lang="en-US" dirty="0" err="1" smtClean="0"/>
              <a:t>laudantium</a:t>
            </a:r>
            <a:r>
              <a:rPr lang="en-US" dirty="0" smtClean="0"/>
              <a:t>, </a:t>
            </a:r>
            <a:r>
              <a:rPr lang="en-US" dirty="0" err="1" smtClean="0"/>
              <a:t>totam</a:t>
            </a:r>
            <a:r>
              <a:rPr lang="en-US" dirty="0" smtClean="0"/>
              <a:t> rem </a:t>
            </a:r>
            <a:r>
              <a:rPr lang="en-US" dirty="0" err="1" smtClean="0"/>
              <a:t>aperiam</a:t>
            </a:r>
            <a:r>
              <a:rPr lang="en-US" dirty="0" smtClean="0"/>
              <a:t>, </a:t>
            </a:r>
            <a:r>
              <a:rPr lang="en-US" dirty="0" err="1" smtClean="0"/>
              <a:t>eaque</a:t>
            </a:r>
            <a:r>
              <a:rPr lang="en-US" dirty="0" smtClean="0"/>
              <a:t> </a:t>
            </a:r>
            <a:r>
              <a:rPr lang="en-US" dirty="0" err="1" smtClean="0"/>
              <a:t>ipsa</a:t>
            </a:r>
            <a:r>
              <a:rPr lang="en-US" dirty="0" smtClean="0"/>
              <a:t> quae ab </a:t>
            </a:r>
            <a:r>
              <a:rPr lang="en-US" dirty="0" err="1" smtClean="0"/>
              <a:t>illo</a:t>
            </a:r>
            <a:r>
              <a:rPr lang="en-US" dirty="0" smtClean="0"/>
              <a:t> </a:t>
            </a:r>
            <a:r>
              <a:rPr lang="en-US" dirty="0" err="1" smtClean="0"/>
              <a:t>inventore</a:t>
            </a:r>
            <a:r>
              <a:rPr lang="en-US" dirty="0" smtClean="0"/>
              <a:t> </a:t>
            </a:r>
            <a:r>
              <a:rPr lang="en-US" dirty="0" err="1" smtClean="0"/>
              <a:t>veritatis</a:t>
            </a:r>
            <a:r>
              <a:rPr lang="en-US" dirty="0" smtClean="0"/>
              <a:t> et quasi </a:t>
            </a:r>
            <a:r>
              <a:rPr lang="en-US" dirty="0" err="1" smtClean="0"/>
              <a:t>architecto</a:t>
            </a:r>
            <a:r>
              <a:rPr lang="en-US" dirty="0" smtClean="0"/>
              <a:t> </a:t>
            </a:r>
            <a:r>
              <a:rPr lang="en-US" dirty="0" err="1" smtClean="0"/>
              <a:t>beatae</a:t>
            </a:r>
            <a:r>
              <a:rPr lang="en-US" dirty="0" smtClean="0"/>
              <a:t> vitae dicta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explicaboamet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, </a:t>
            </a:r>
            <a:r>
              <a:rPr lang="en-US" dirty="0" err="1" smtClean="0"/>
              <a:t>adipisci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quia</a:t>
            </a:r>
            <a:r>
              <a:rPr lang="en-US" dirty="0" smtClean="0"/>
              <a:t> non </a:t>
            </a:r>
            <a:r>
              <a:rPr lang="en-US" dirty="0" err="1" smtClean="0"/>
              <a:t>numquam</a:t>
            </a:r>
            <a:r>
              <a:rPr lang="en-US" dirty="0" smtClean="0"/>
              <a:t> </a:t>
            </a:r>
            <a:r>
              <a:rPr lang="en-US" dirty="0" err="1" smtClean="0"/>
              <a:t>eius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r>
              <a:rPr lang="en-US" dirty="0" smtClean="0"/>
              <a:t> </a:t>
            </a:r>
            <a:r>
              <a:rPr lang="en-US" dirty="0" err="1" smtClean="0"/>
              <a:t>tempora</a:t>
            </a:r>
            <a:r>
              <a:rPr lang="en-US" dirty="0" smtClean="0"/>
              <a:t> </a:t>
            </a:r>
            <a:r>
              <a:rPr lang="en-US" dirty="0" err="1" smtClean="0"/>
              <a:t>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magnam</a:t>
            </a:r>
            <a:r>
              <a:rPr lang="en-US" dirty="0" smtClean="0"/>
              <a:t>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quaerat</a:t>
            </a:r>
            <a:r>
              <a:rPr lang="en-US" dirty="0" smtClean="0"/>
              <a:t> </a:t>
            </a:r>
            <a:r>
              <a:rPr lang="en-US" dirty="0" err="1" smtClean="0"/>
              <a:t>voluptatem</a:t>
            </a:r>
            <a:r>
              <a:rPr lang="en-US" dirty="0" smtClean="0"/>
              <a:t>.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r>
              <a:rPr lang="en-US" dirty="0" smtClean="0"/>
              <a:t> qui </a:t>
            </a:r>
            <a:r>
              <a:rPr lang="en-US" dirty="0" err="1" smtClean="0"/>
              <a:t>dolorem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fugiat</a:t>
            </a:r>
            <a:r>
              <a:rPr lang="en-US" dirty="0" smtClean="0"/>
              <a:t> quo </a:t>
            </a:r>
            <a:r>
              <a:rPr lang="en-US" dirty="0" err="1" smtClean="0"/>
              <a:t>voluptas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pariatur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minima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nostrum </a:t>
            </a:r>
            <a:r>
              <a:rPr lang="en-US" dirty="0" err="1" smtClean="0"/>
              <a:t>exercitationem</a:t>
            </a:r>
            <a:r>
              <a:rPr lang="en-US" dirty="0" smtClean="0"/>
              <a:t> </a:t>
            </a:r>
            <a:r>
              <a:rPr lang="en-US" dirty="0" err="1" smtClean="0"/>
              <a:t>ullam</a:t>
            </a:r>
            <a:r>
              <a:rPr lang="en-US" dirty="0" smtClean="0"/>
              <a:t> </a:t>
            </a:r>
            <a:r>
              <a:rPr lang="en-US" dirty="0" err="1" smtClean="0"/>
              <a:t>corporis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8285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904245" y="422911"/>
            <a:ext cx="10688319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5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904240" y="1024891"/>
            <a:ext cx="10688320" cy="5267324"/>
          </a:xfrm>
        </p:spPr>
        <p:txBody>
          <a:bodyPr>
            <a:noAutofit/>
          </a:bodyPr>
          <a:lstStyle>
            <a:lvl1pPr marL="0" marR="0" indent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ru-RU" dirty="0" smtClean="0"/>
              <a:t>Пример текстового наполнения.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perspiciatis</a:t>
            </a:r>
            <a:r>
              <a:rPr lang="en-US" dirty="0" smtClean="0"/>
              <a:t> </a:t>
            </a:r>
            <a:r>
              <a:rPr lang="en-US" dirty="0" err="1" smtClean="0"/>
              <a:t>unde</a:t>
            </a:r>
            <a:r>
              <a:rPr lang="en-US" dirty="0" smtClean="0"/>
              <a:t> </a:t>
            </a:r>
            <a:r>
              <a:rPr lang="en-US" dirty="0" err="1" smtClean="0"/>
              <a:t>omnis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natus</a:t>
            </a:r>
            <a:r>
              <a:rPr lang="en-US" dirty="0" smtClean="0"/>
              <a:t> error sit </a:t>
            </a:r>
            <a:r>
              <a:rPr lang="en-US" dirty="0" err="1" smtClean="0"/>
              <a:t>voluptatem</a:t>
            </a:r>
            <a:r>
              <a:rPr lang="en-US" dirty="0" smtClean="0"/>
              <a:t> </a:t>
            </a:r>
            <a:r>
              <a:rPr lang="en-US" dirty="0" err="1" smtClean="0"/>
              <a:t>accusantium</a:t>
            </a:r>
            <a:r>
              <a:rPr lang="en-US" dirty="0" smtClean="0"/>
              <a:t> </a:t>
            </a:r>
            <a:r>
              <a:rPr lang="en-US" dirty="0" err="1" smtClean="0"/>
              <a:t>doloremque</a:t>
            </a:r>
            <a:r>
              <a:rPr lang="en-US" dirty="0" smtClean="0"/>
              <a:t> </a:t>
            </a:r>
            <a:r>
              <a:rPr lang="en-US" dirty="0" err="1" smtClean="0"/>
              <a:t>laudantium</a:t>
            </a:r>
            <a:r>
              <a:rPr lang="en-US" dirty="0" smtClean="0"/>
              <a:t>, </a:t>
            </a:r>
            <a:r>
              <a:rPr lang="en-US" dirty="0" err="1" smtClean="0"/>
              <a:t>totam</a:t>
            </a:r>
            <a:r>
              <a:rPr lang="en-US" dirty="0" smtClean="0"/>
              <a:t> rem </a:t>
            </a:r>
            <a:r>
              <a:rPr lang="en-US" dirty="0" err="1" smtClean="0"/>
              <a:t>aperiam</a:t>
            </a:r>
            <a:r>
              <a:rPr lang="en-US" dirty="0" smtClean="0"/>
              <a:t>, </a:t>
            </a:r>
            <a:r>
              <a:rPr lang="en-US" dirty="0" err="1" smtClean="0"/>
              <a:t>eaque</a:t>
            </a:r>
            <a:r>
              <a:rPr lang="en-US" dirty="0" smtClean="0"/>
              <a:t> </a:t>
            </a:r>
            <a:r>
              <a:rPr lang="en-US" dirty="0" err="1" smtClean="0"/>
              <a:t>ipsa</a:t>
            </a:r>
            <a:r>
              <a:rPr lang="en-US" dirty="0" smtClean="0"/>
              <a:t> quae ab </a:t>
            </a:r>
            <a:r>
              <a:rPr lang="en-US" dirty="0" err="1" smtClean="0"/>
              <a:t>illo</a:t>
            </a:r>
            <a:r>
              <a:rPr lang="en-US" dirty="0" smtClean="0"/>
              <a:t> </a:t>
            </a:r>
            <a:r>
              <a:rPr lang="en-US" dirty="0" err="1" smtClean="0"/>
              <a:t>inventore</a:t>
            </a:r>
            <a:r>
              <a:rPr lang="en-US" dirty="0" smtClean="0"/>
              <a:t> </a:t>
            </a:r>
            <a:r>
              <a:rPr lang="en-US" dirty="0" err="1" smtClean="0"/>
              <a:t>veritatis</a:t>
            </a:r>
            <a:r>
              <a:rPr lang="en-US" dirty="0" smtClean="0"/>
              <a:t> et quasi </a:t>
            </a:r>
            <a:r>
              <a:rPr lang="en-US" dirty="0" err="1" smtClean="0"/>
              <a:t>architecto</a:t>
            </a:r>
            <a:r>
              <a:rPr lang="en-US" dirty="0" smtClean="0"/>
              <a:t> </a:t>
            </a:r>
            <a:r>
              <a:rPr lang="en-US" dirty="0" err="1" smtClean="0"/>
              <a:t>beatae</a:t>
            </a:r>
            <a:r>
              <a:rPr lang="en-US" dirty="0" smtClean="0"/>
              <a:t> vitae dicta </a:t>
            </a:r>
            <a:r>
              <a:rPr lang="en-US" dirty="0" err="1" smtClean="0"/>
              <a:t>sunt</a:t>
            </a:r>
            <a:r>
              <a:rPr lang="en-US" dirty="0" smtClean="0"/>
              <a:t> </a:t>
            </a:r>
            <a:r>
              <a:rPr lang="en-US" dirty="0" err="1" smtClean="0"/>
              <a:t>explicaboamet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, </a:t>
            </a:r>
            <a:r>
              <a:rPr lang="en-US" dirty="0" err="1" smtClean="0"/>
              <a:t>adipisci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</a:t>
            </a:r>
            <a:r>
              <a:rPr lang="en-US" dirty="0" err="1" smtClean="0"/>
              <a:t>quia</a:t>
            </a:r>
            <a:r>
              <a:rPr lang="en-US" dirty="0" smtClean="0"/>
              <a:t> non </a:t>
            </a:r>
            <a:r>
              <a:rPr lang="en-US" dirty="0" err="1" smtClean="0"/>
              <a:t>numquam</a:t>
            </a:r>
            <a:r>
              <a:rPr lang="en-US" dirty="0" smtClean="0"/>
              <a:t> </a:t>
            </a:r>
            <a:r>
              <a:rPr lang="en-US" dirty="0" err="1" smtClean="0"/>
              <a:t>eius</a:t>
            </a:r>
            <a:r>
              <a:rPr lang="en-US" dirty="0" smtClean="0"/>
              <a:t> </a:t>
            </a:r>
            <a:r>
              <a:rPr lang="en-US" dirty="0" err="1" smtClean="0"/>
              <a:t>modi</a:t>
            </a:r>
            <a:r>
              <a:rPr lang="en-US" dirty="0" smtClean="0"/>
              <a:t> </a:t>
            </a:r>
            <a:r>
              <a:rPr lang="en-US" dirty="0" err="1" smtClean="0"/>
              <a:t>tempora</a:t>
            </a:r>
            <a:r>
              <a:rPr lang="en-US" dirty="0" smtClean="0"/>
              <a:t> </a:t>
            </a:r>
            <a:r>
              <a:rPr lang="en-US" dirty="0" err="1" smtClean="0"/>
              <a:t>incidunt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</a:t>
            </a:r>
            <a:r>
              <a:rPr lang="en-US" dirty="0" err="1" smtClean="0"/>
              <a:t>magnam</a:t>
            </a:r>
            <a:r>
              <a:rPr lang="en-US" dirty="0" smtClean="0"/>
              <a:t> </a:t>
            </a:r>
            <a:r>
              <a:rPr lang="en-US" dirty="0" err="1" smtClean="0"/>
              <a:t>aliquam</a:t>
            </a:r>
            <a:r>
              <a:rPr lang="en-US" dirty="0" smtClean="0"/>
              <a:t> </a:t>
            </a:r>
            <a:r>
              <a:rPr lang="en-US" dirty="0" err="1" smtClean="0"/>
              <a:t>quaerat</a:t>
            </a:r>
            <a:r>
              <a:rPr lang="en-US" dirty="0" smtClean="0"/>
              <a:t> </a:t>
            </a:r>
            <a:r>
              <a:rPr lang="en-US" dirty="0" err="1" smtClean="0"/>
              <a:t>voluptatem</a:t>
            </a:r>
            <a:r>
              <a:rPr lang="en-US" dirty="0" smtClean="0"/>
              <a:t>.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r>
              <a:rPr lang="en-US" dirty="0" smtClean="0"/>
              <a:t> qui </a:t>
            </a:r>
            <a:r>
              <a:rPr lang="en-US" dirty="0" err="1" smtClean="0"/>
              <a:t>dolorem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fugiat</a:t>
            </a:r>
            <a:r>
              <a:rPr lang="en-US" dirty="0" smtClean="0"/>
              <a:t> quo </a:t>
            </a:r>
            <a:r>
              <a:rPr lang="en-US" dirty="0" err="1" smtClean="0"/>
              <a:t>voluptas</a:t>
            </a:r>
            <a:r>
              <a:rPr lang="en-US" dirty="0" smtClean="0"/>
              <a:t> </a:t>
            </a:r>
            <a:r>
              <a:rPr lang="en-US" dirty="0" err="1" smtClean="0"/>
              <a:t>nulla</a:t>
            </a:r>
            <a:r>
              <a:rPr lang="en-US" dirty="0" smtClean="0"/>
              <a:t> </a:t>
            </a:r>
            <a:r>
              <a:rPr lang="en-US" dirty="0" err="1" smtClean="0"/>
              <a:t>pariatur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enim</a:t>
            </a:r>
            <a:r>
              <a:rPr lang="en-US" dirty="0" smtClean="0"/>
              <a:t> ad minima </a:t>
            </a:r>
            <a:r>
              <a:rPr lang="en-US" dirty="0" err="1" smtClean="0"/>
              <a:t>veniam</a:t>
            </a:r>
            <a:r>
              <a:rPr lang="en-US" dirty="0" smtClean="0"/>
              <a:t>, </a:t>
            </a:r>
            <a:r>
              <a:rPr lang="en-US" dirty="0" err="1" smtClean="0"/>
              <a:t>quis</a:t>
            </a:r>
            <a:r>
              <a:rPr lang="en-US" dirty="0" smtClean="0"/>
              <a:t> nostrum </a:t>
            </a:r>
            <a:r>
              <a:rPr lang="en-US" dirty="0" err="1" smtClean="0"/>
              <a:t>exercitationem</a:t>
            </a:r>
            <a:r>
              <a:rPr lang="en-US" dirty="0" smtClean="0"/>
              <a:t> </a:t>
            </a:r>
            <a:r>
              <a:rPr lang="en-US" dirty="0" err="1" smtClean="0"/>
              <a:t>ullam</a:t>
            </a:r>
            <a:r>
              <a:rPr lang="en-US" dirty="0" smtClean="0"/>
              <a:t> </a:t>
            </a:r>
            <a:r>
              <a:rPr lang="en-US" dirty="0" err="1" smtClean="0"/>
              <a:t>corporis</a:t>
            </a:r>
            <a:r>
              <a:rPr lang="en-US" dirty="0" smtClean="0"/>
              <a:t> </a:t>
            </a:r>
            <a:r>
              <a:rPr lang="en-US" dirty="0" err="1" smtClean="0"/>
              <a:t>suscipit</a:t>
            </a:r>
            <a:r>
              <a:rPr lang="en-US" dirty="0" smtClean="0"/>
              <a:t> </a:t>
            </a:r>
            <a:r>
              <a:rPr lang="en-US" dirty="0" err="1" smtClean="0"/>
              <a:t>laboriosam</a:t>
            </a:r>
            <a:r>
              <a:rPr lang="en-US" dirty="0" smtClean="0"/>
              <a:t>, nisi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aliquid</a:t>
            </a:r>
            <a:r>
              <a:rPr lang="en-US" dirty="0" smtClean="0"/>
              <a:t> ex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commodi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? </a:t>
            </a:r>
            <a:r>
              <a:rPr lang="en-US" dirty="0" err="1" smtClean="0"/>
              <a:t>Quis</a:t>
            </a:r>
            <a:r>
              <a:rPr lang="en-US" dirty="0" smtClean="0"/>
              <a:t> </a:t>
            </a:r>
            <a:r>
              <a:rPr lang="en-US" dirty="0" err="1" smtClean="0"/>
              <a:t>autem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eum</a:t>
            </a:r>
            <a:r>
              <a:rPr lang="en-US" dirty="0" smtClean="0"/>
              <a:t> </a:t>
            </a:r>
            <a:r>
              <a:rPr lang="en-US" dirty="0" err="1" smtClean="0"/>
              <a:t>iure</a:t>
            </a:r>
            <a:r>
              <a:rPr lang="en-US" dirty="0" smtClean="0"/>
              <a:t> </a:t>
            </a:r>
            <a:r>
              <a:rPr lang="en-US" dirty="0" err="1" smtClean="0"/>
              <a:t>reprehenderit</a:t>
            </a:r>
            <a:r>
              <a:rPr lang="en-US" dirty="0" smtClean="0"/>
              <a:t> qui in </a:t>
            </a:r>
            <a:r>
              <a:rPr lang="en-US" dirty="0" err="1" smtClean="0"/>
              <a:t>ea</a:t>
            </a:r>
            <a:r>
              <a:rPr lang="en-US" dirty="0" smtClean="0"/>
              <a:t> </a:t>
            </a:r>
            <a:r>
              <a:rPr lang="en-US" dirty="0" err="1" smtClean="0"/>
              <a:t>voluptate</a:t>
            </a:r>
            <a:r>
              <a:rPr lang="en-US" dirty="0" smtClean="0"/>
              <a:t> </a:t>
            </a:r>
            <a:r>
              <a:rPr lang="en-US" dirty="0" err="1" smtClean="0"/>
              <a:t>velit</a:t>
            </a:r>
            <a:r>
              <a:rPr lang="en-US" dirty="0" smtClean="0"/>
              <a:t> </a:t>
            </a:r>
            <a:r>
              <a:rPr lang="en-US" dirty="0" err="1" smtClean="0"/>
              <a:t>esse</a:t>
            </a:r>
            <a:r>
              <a:rPr lang="en-US" dirty="0" smtClean="0"/>
              <a:t> quam nihil </a:t>
            </a:r>
            <a:r>
              <a:rPr lang="en-US" dirty="0" err="1" smtClean="0"/>
              <a:t>molestiae</a:t>
            </a:r>
            <a:r>
              <a:rPr lang="en-US" dirty="0" smtClean="0"/>
              <a:t> </a:t>
            </a:r>
            <a:r>
              <a:rPr lang="en-US" dirty="0" err="1" smtClean="0"/>
              <a:t>consequatur</a:t>
            </a:r>
            <a:r>
              <a:rPr lang="en-US" dirty="0" smtClean="0"/>
              <a:t>, </a:t>
            </a:r>
            <a:r>
              <a:rPr lang="en-US" dirty="0" err="1" smtClean="0"/>
              <a:t>vel</a:t>
            </a:r>
            <a:r>
              <a:rPr lang="en-US" dirty="0" smtClean="0"/>
              <a:t> </a:t>
            </a:r>
            <a:r>
              <a:rPr lang="en-US" dirty="0" err="1" smtClean="0"/>
              <a:t>illum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997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_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904245" y="422911"/>
            <a:ext cx="10688319" cy="579120"/>
          </a:xfrm>
        </p:spPr>
        <p:txBody>
          <a:bodyPr anchor="t">
            <a:normAutofit/>
          </a:bodyPr>
          <a:lstStyle>
            <a:lvl1pPr algn="l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1594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C63C3A-53F5-44D9-ABC7-63DCD9AC7BED}" type="datetimeFigureOut">
              <a:rPr lang="ru-RU" smtClean="0"/>
              <a:t>30.05.2025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D67A9D-1AE6-4C93-98AD-21F70303F9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8210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8"/>
            <a:ext cx="10515600" cy="758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324800"/>
            <a:ext cx="10515600" cy="485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800080" y="6356352"/>
            <a:ext cx="553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519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3733" b="1" kern="1200">
          <a:solidFill>
            <a:srgbClr val="DA181D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10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914377" indent="-304792" algn="l" defTabSz="1219170" rtl="0" eaLnBrk="1" latinLnBrk="0" hangingPunct="1">
        <a:lnSpc>
          <a:spcPct val="10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523962" indent="-304792" algn="l" defTabSz="1219170" rtl="0" eaLnBrk="1" latinLnBrk="0" hangingPunct="1">
        <a:lnSpc>
          <a:spcPct val="10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2133547" indent="-304792" algn="l" defTabSz="1219170" rtl="0" eaLnBrk="1" latinLnBrk="0" hangingPunct="1">
        <a:lnSpc>
          <a:spcPct val="10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743131" indent="-304792" algn="l" defTabSz="1219170" rtl="0" eaLnBrk="1" latinLnBrk="0" hangingPunct="1">
        <a:lnSpc>
          <a:spcPct val="10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8.png"/><Relationship Id="rId7" Type="http://schemas.openxmlformats.org/officeDocument/2006/relationships/image" Target="../media/image20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10" Type="http://schemas.openxmlformats.org/officeDocument/2006/relationships/image" Target="../media/image23.jpeg"/><Relationship Id="rId4" Type="http://schemas.openxmlformats.org/officeDocument/2006/relationships/image" Target="../media/image9.png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9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4.jpe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1048157" y="2945455"/>
            <a:ext cx="10048210" cy="514437"/>
          </a:xfrm>
        </p:spPr>
        <p:txBody>
          <a:bodyPr/>
          <a:lstStyle/>
          <a:p>
            <a:r>
              <a:rPr lang="en-US" altLang="ru-RU" dirty="0"/>
              <a:t>1</a:t>
            </a:r>
            <a:r>
              <a:rPr lang="ru-RU" altLang="ru-RU" dirty="0"/>
              <a:t>С-Рейтинг: Автотранспортное предприятие</a:t>
            </a:r>
            <a:r>
              <a:rPr lang="ru-RU" altLang="ru-RU" sz="2400" dirty="0"/>
              <a:t/>
            </a:r>
            <a:br>
              <a:rPr lang="ru-RU" altLang="ru-RU" sz="2400" dirty="0"/>
            </a:br>
            <a:r>
              <a:rPr lang="ru-RU" altLang="ru-RU" sz="2400" dirty="0"/>
              <a:t/>
            </a:r>
            <a:br>
              <a:rPr lang="ru-RU" altLang="ru-RU" sz="2400" dirty="0"/>
            </a:br>
            <a:endParaRPr lang="ru-RU" dirty="0"/>
          </a:p>
        </p:txBody>
      </p:sp>
      <p:sp>
        <p:nvSpPr>
          <p:cNvPr id="15" name="Заголовок 2"/>
          <p:cNvSpPr txBox="1">
            <a:spLocks/>
          </p:cNvSpPr>
          <p:nvPr/>
        </p:nvSpPr>
        <p:spPr>
          <a:xfrm>
            <a:off x="1048157" y="3821134"/>
            <a:ext cx="8334740" cy="80853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21917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altLang="ru-RU" sz="2000" dirty="0"/>
              <a:t>Обзор </a:t>
            </a:r>
            <a:r>
              <a:rPr lang="ru-RU" altLang="ru-RU" sz="2000" dirty="0" smtClean="0"/>
              <a:t>функциональных возможностей </a:t>
            </a:r>
            <a:r>
              <a:rPr lang="ru-RU" altLang="ru-RU" sz="2000" dirty="0"/>
              <a:t>программного </a:t>
            </a:r>
            <a:r>
              <a:rPr lang="ru-RU" altLang="ru-RU" sz="2000" dirty="0" smtClean="0"/>
              <a:t>продукта</a:t>
            </a:r>
            <a:endParaRPr lang="ru-RU" altLang="ru-RU" sz="2000" dirty="0"/>
          </a:p>
          <a:p>
            <a:endParaRPr lang="ru-RU" altLang="ru-RU" sz="2000" dirty="0"/>
          </a:p>
          <a:p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r>
              <a:rPr lang="ru-RU" altLang="ru-RU" sz="2000" dirty="0" smtClean="0"/>
              <a:t/>
            </a:r>
            <a:br>
              <a:rPr lang="ru-RU" altLang="ru-RU" sz="2000" dirty="0" smtClean="0"/>
            </a:b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545997989"/>
      </p:ext>
    </p:extLst>
  </p:cSld>
  <p:clrMapOvr>
    <a:masterClrMapping/>
  </p:clrMapOvr>
  <p:transition spd="slow" advTm="1971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ru-RU" smtClean="0"/>
              <a:t>Нормирование и расчет расходов ГСМ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7488" y="1284289"/>
            <a:ext cx="1008062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05900" y="2525713"/>
            <a:ext cx="1271588" cy="127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7664" y="3959226"/>
            <a:ext cx="1343025" cy="1262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7663" y="5221289"/>
            <a:ext cx="1008062" cy="108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Выгнутая влево стрелка 5"/>
          <p:cNvSpPr/>
          <p:nvPr/>
        </p:nvSpPr>
        <p:spPr>
          <a:xfrm>
            <a:off x="8686801" y="1782763"/>
            <a:ext cx="504825" cy="1331912"/>
          </a:xfrm>
          <a:prstGeom prst="curvedRightArrow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Выгнутая влево стрелка 15"/>
          <p:cNvSpPr/>
          <p:nvPr/>
        </p:nvSpPr>
        <p:spPr>
          <a:xfrm>
            <a:off x="8686801" y="4572001"/>
            <a:ext cx="504825" cy="1331913"/>
          </a:xfrm>
          <a:prstGeom prst="curved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Выгнутая влево стрелка 16"/>
          <p:cNvSpPr/>
          <p:nvPr/>
        </p:nvSpPr>
        <p:spPr>
          <a:xfrm>
            <a:off x="8686801" y="3176588"/>
            <a:ext cx="504825" cy="1333500"/>
          </a:xfrm>
          <a:prstGeom prst="curved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21516" name="Подзаголовок 2"/>
          <p:cNvSpPr txBox="1">
            <a:spLocks/>
          </p:cNvSpPr>
          <p:nvPr/>
        </p:nvSpPr>
        <p:spPr bwMode="auto">
          <a:xfrm>
            <a:off x="1684294" y="1284289"/>
            <a:ext cx="6565900" cy="489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5"/>
              </a:buBlip>
              <a:defRPr sz="3000" b="1">
                <a:solidFill>
                  <a:srgbClr val="794D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14400" indent="-457200">
              <a:spcBef>
                <a:spcPct val="20000"/>
              </a:spcBef>
              <a:buBlip>
                <a:blip r:embed="rId6"/>
              </a:buBlip>
              <a:defRPr sz="2600" b="1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3188" indent="-342900">
              <a:spcBef>
                <a:spcPct val="20000"/>
              </a:spcBef>
              <a:buBlip>
                <a:blip r:embed="rId7"/>
              </a:buBlip>
              <a:defRPr sz="2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5763" indent="-342900">
              <a:spcBef>
                <a:spcPct val="20000"/>
              </a:spcBef>
              <a:buClr>
                <a:srgbClr val="482400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altLang="ru-RU" sz="2000" dirty="0">
                <a:solidFill>
                  <a:schemeClr val="tx1"/>
                </a:solidFill>
              </a:rPr>
              <a:t>Нормирование расходов ГСМ </a:t>
            </a:r>
            <a:r>
              <a:rPr lang="ru-RU" altLang="ru-RU" sz="2000" b="0" dirty="0">
                <a:solidFill>
                  <a:schemeClr val="tx1"/>
                </a:solidFill>
              </a:rPr>
              <a:t>в </a:t>
            </a:r>
            <a:br>
              <a:rPr lang="ru-RU" altLang="ru-RU" sz="2000" b="0" dirty="0">
                <a:solidFill>
                  <a:schemeClr val="tx1"/>
                </a:solidFill>
              </a:rPr>
            </a:br>
            <a:r>
              <a:rPr lang="ru-RU" altLang="ru-RU" sz="2000" b="0" dirty="0">
                <a:solidFill>
                  <a:schemeClr val="tx1"/>
                </a:solidFill>
              </a:rPr>
              <a:t>зависимости от периода работ, марки ТС и комплектации.</a:t>
            </a:r>
          </a:p>
          <a:p>
            <a:pPr algn="just">
              <a:lnSpc>
                <a:spcPct val="90000"/>
              </a:lnSpc>
              <a:spcBef>
                <a:spcPts val="1000"/>
              </a:spcBef>
              <a:buNone/>
            </a:pPr>
            <a:endParaRPr lang="ru-RU" altLang="ru-RU" sz="20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altLang="ru-RU" sz="2000" dirty="0">
                <a:solidFill>
                  <a:schemeClr val="tx1"/>
                </a:solidFill>
              </a:rPr>
              <a:t>Регистрация фактических операций</a:t>
            </a:r>
            <a:br>
              <a:rPr lang="ru-RU" altLang="ru-RU" sz="2000" dirty="0">
                <a:solidFill>
                  <a:schemeClr val="tx1"/>
                </a:solidFill>
              </a:rPr>
            </a:br>
            <a:r>
              <a:rPr lang="ru-RU" altLang="ru-RU" sz="2000" b="0" dirty="0">
                <a:solidFill>
                  <a:schemeClr val="tx1"/>
                </a:solidFill>
              </a:rPr>
              <a:t>по заправке, сливу, замеру объемов и</a:t>
            </a:r>
            <a:br>
              <a:rPr lang="ru-RU" altLang="ru-RU" sz="2000" b="0" dirty="0">
                <a:solidFill>
                  <a:schemeClr val="tx1"/>
                </a:solidFill>
              </a:rPr>
            </a:br>
            <a:r>
              <a:rPr lang="ru-RU" altLang="ru-RU" sz="2000" dirty="0">
                <a:solidFill>
                  <a:schemeClr val="tx1"/>
                </a:solidFill>
              </a:rPr>
              <a:t>расходу ГСМ</a:t>
            </a:r>
            <a:r>
              <a:rPr lang="ru-RU" altLang="ru-RU" sz="2000" b="0" dirty="0">
                <a:solidFill>
                  <a:schemeClr val="tx1"/>
                </a:solidFill>
              </a:rPr>
              <a:t>.</a:t>
            </a: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endParaRPr lang="ru-RU" altLang="ru-RU" sz="20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altLang="ru-RU" sz="2000" dirty="0">
                <a:solidFill>
                  <a:schemeClr val="tx1"/>
                </a:solidFill>
              </a:rPr>
              <a:t>Возможность выдавать ГСМ </a:t>
            </a:r>
            <a:br>
              <a:rPr lang="ru-RU" altLang="ru-RU" sz="2000" dirty="0">
                <a:solidFill>
                  <a:schemeClr val="tx1"/>
                </a:solidFill>
              </a:rPr>
            </a:br>
            <a:r>
              <a:rPr lang="ru-RU" altLang="ru-RU" sz="2000" dirty="0">
                <a:solidFill>
                  <a:schemeClr val="tx1"/>
                </a:solidFill>
              </a:rPr>
              <a:t>различными способами</a:t>
            </a:r>
            <a:r>
              <a:rPr lang="ru-RU" altLang="ru-RU" sz="2000" b="0" dirty="0">
                <a:solidFill>
                  <a:schemeClr val="tx1"/>
                </a:solidFill>
              </a:rPr>
              <a:t>: талонами, </a:t>
            </a:r>
            <a:br>
              <a:rPr lang="ru-RU" altLang="ru-RU" sz="2000" b="0" dirty="0">
                <a:solidFill>
                  <a:schemeClr val="tx1"/>
                </a:solidFill>
              </a:rPr>
            </a:br>
            <a:r>
              <a:rPr lang="ru-RU" altLang="ru-RU" sz="2000" b="0" dirty="0">
                <a:solidFill>
                  <a:schemeClr val="tx1"/>
                </a:solidFill>
              </a:rPr>
              <a:t>со склада, с заправки, карточками.</a:t>
            </a: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endParaRPr lang="ru-RU" altLang="ru-RU" sz="20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altLang="ru-RU" sz="2000" b="0" dirty="0">
                <a:solidFill>
                  <a:schemeClr val="tx1"/>
                </a:solidFill>
              </a:rPr>
              <a:t>Учет расходов ГСМ с применением коэффициентов для </a:t>
            </a:r>
            <a:r>
              <a:rPr lang="ru-RU" altLang="ru-RU" sz="2000" dirty="0">
                <a:solidFill>
                  <a:schemeClr val="tx1"/>
                </a:solidFill>
              </a:rPr>
              <a:t>видов местности, дорожного покрытия и загруженности ТС.</a:t>
            </a:r>
          </a:p>
          <a:p>
            <a:pPr lvl="1" algn="ctr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AutoNum type="arabicPeriod"/>
            </a:pPr>
            <a:endParaRPr lang="ru-RU" altLang="ru-RU" sz="18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6962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Расчет себестоимости ТУ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844117" y="1125599"/>
            <a:ext cx="9021591" cy="532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60000" algn="l" defTabSz="914400" rtl="0" eaLnBrk="1" fontAlgn="base" latinLnBrk="0" hangingPunct="1">
              <a:spcBef>
                <a:spcPts val="1800"/>
              </a:spcBef>
              <a:spcAft>
                <a:spcPct val="0"/>
              </a:spcAft>
              <a:buFontTx/>
              <a:buBlip>
                <a:blip r:embed="rId2"/>
              </a:buBlip>
              <a:defRPr lang="ru-RU" sz="3000" b="1" i="0" kern="1200" dirty="0" smtClean="0">
                <a:solidFill>
                  <a:srgbClr val="794D2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20000" indent="-360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lang="ru-RU" sz="2600" b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6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4"/>
              </a:buBlip>
              <a:defRPr lang="ru-RU" sz="2000" b="1" kern="1200" baseline="0" dirty="0" smtClean="0">
                <a:solidFill>
                  <a:srgbClr val="00339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lang="ru-RU"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ru-RU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Расходы ГСМ			      </a:t>
            </a:r>
            <a:r>
              <a:rPr altLang="ru-RU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         Зарплата </a:t>
            </a:r>
            <a: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водителей							</a:t>
            </a:r>
          </a:p>
          <a:p>
            <a:pPr>
              <a:defRPr/>
            </a:pPr>
            <a:endParaRPr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>
              <a:defRPr/>
            </a:pPr>
            <a:endParaRPr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Амортизация		             </a:t>
            </a:r>
            <a:b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							Ремонты		</a:t>
            </a:r>
          </a:p>
          <a:p>
            <a:pPr marL="0" indent="0">
              <a:buNone/>
              <a:defRPr/>
            </a:pPr>
            <a:endParaRPr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altLang="ru-RU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</a:p>
        </p:txBody>
      </p:sp>
      <p:pic>
        <p:nvPicPr>
          <p:cNvPr id="22534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657" y="2141569"/>
            <a:ext cx="208597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5" name="Рисунок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725" y="1671638"/>
            <a:ext cx="1411288" cy="140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6" name="Рисунок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76" y="4776789"/>
            <a:ext cx="194945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7" name="Рисунок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500" y="5229958"/>
            <a:ext cx="2543175" cy="1166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8" name="Рисунок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388" y="3141664"/>
            <a:ext cx="1655762" cy="163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9" name="Рисунок 6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9" y="1879600"/>
            <a:ext cx="170497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Стрелка вправо 11"/>
          <p:cNvSpPr/>
          <p:nvPr/>
        </p:nvSpPr>
        <p:spPr>
          <a:xfrm>
            <a:off x="5302250" y="2373313"/>
            <a:ext cx="444500" cy="4175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>
            <a:off x="5302250" y="3960813"/>
            <a:ext cx="444500" cy="4175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лево 13"/>
          <p:cNvSpPr/>
          <p:nvPr/>
        </p:nvSpPr>
        <p:spPr>
          <a:xfrm>
            <a:off x="7662863" y="2373313"/>
            <a:ext cx="444500" cy="41751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Стрелка влево 14"/>
          <p:cNvSpPr/>
          <p:nvPr/>
        </p:nvSpPr>
        <p:spPr>
          <a:xfrm>
            <a:off x="7662863" y="3959225"/>
            <a:ext cx="444500" cy="4191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Стрелка вверх 15"/>
          <p:cNvSpPr/>
          <p:nvPr/>
        </p:nvSpPr>
        <p:spPr>
          <a:xfrm>
            <a:off x="6065838" y="4703764"/>
            <a:ext cx="1160462" cy="2381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472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Тарификация</a:t>
            </a:r>
          </a:p>
        </p:txBody>
      </p:sp>
      <p:sp>
        <p:nvSpPr>
          <p:cNvPr id="23557" name="Подзаголовок 2"/>
          <p:cNvSpPr txBox="1">
            <a:spLocks/>
          </p:cNvSpPr>
          <p:nvPr/>
        </p:nvSpPr>
        <p:spPr bwMode="auto">
          <a:xfrm>
            <a:off x="1358539" y="1446512"/>
            <a:ext cx="8624888" cy="30019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5875" indent="-31750">
              <a:spcBef>
                <a:spcPct val="20000"/>
              </a:spcBef>
              <a:buBlip>
                <a:blip r:embed="rId2"/>
              </a:buBlip>
              <a:defRPr sz="3000" b="1">
                <a:solidFill>
                  <a:srgbClr val="794D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9138" indent="-358775">
              <a:spcBef>
                <a:spcPct val="20000"/>
              </a:spcBef>
              <a:buBlip>
                <a:blip r:embed="rId3"/>
              </a:buBlip>
              <a:defRPr sz="2600" b="1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8888" indent="-228600">
              <a:spcBef>
                <a:spcPct val="20000"/>
              </a:spcBef>
              <a:buBlip>
                <a:blip r:embed="rId4"/>
              </a:buBlip>
              <a:defRPr sz="2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5763" indent="-342900">
              <a:spcBef>
                <a:spcPct val="20000"/>
              </a:spcBef>
              <a:buClr>
                <a:srgbClr val="482400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ru-RU" altLang="ru-RU" sz="2400" dirty="0">
                <a:solidFill>
                  <a:schemeClr val="tx1"/>
                </a:solidFill>
              </a:rPr>
              <a:t>Расчет стоимости выполненных работ для заказчика по тарифам для транспортных средств и/или видам работ.</a:t>
            </a:r>
          </a:p>
          <a:p>
            <a:pPr algn="just">
              <a:spcBef>
                <a:spcPts val="1800"/>
              </a:spcBef>
              <a:buFont typeface="Wingdings" panose="05000000000000000000" pitchFamily="2" charset="2"/>
              <a:buChar char="ü"/>
            </a:pPr>
            <a:r>
              <a:rPr lang="ru-RU" altLang="ru-RU" sz="2400" dirty="0" smtClean="0">
                <a:solidFill>
                  <a:schemeClr val="tx1"/>
                </a:solidFill>
              </a:rPr>
              <a:t>Автоматическая </a:t>
            </a:r>
            <a:r>
              <a:rPr lang="ru-RU" altLang="ru-RU" sz="2400" dirty="0">
                <a:solidFill>
                  <a:schemeClr val="tx1"/>
                </a:solidFill>
              </a:rPr>
              <a:t>регистрация доходов по транспортным работам в разрезе участков работ, заказчиков и их подразделений. </a:t>
            </a:r>
          </a:p>
          <a:p>
            <a:pPr>
              <a:spcBef>
                <a:spcPts val="1800"/>
              </a:spcBef>
              <a:buFontTx/>
              <a:buAutoNum type="arabicPeriod"/>
            </a:pPr>
            <a:endParaRPr lang="ru-RU" altLang="ru-RU" dirty="0"/>
          </a:p>
          <a:p>
            <a:pPr>
              <a:spcBef>
                <a:spcPts val="1800"/>
              </a:spcBef>
              <a:buNone/>
            </a:pPr>
            <a:endParaRPr lang="ru-RU" altLang="ru-RU" dirty="0"/>
          </a:p>
          <a:p>
            <a:pPr marL="0" indent="0">
              <a:spcBef>
                <a:spcPts val="1800"/>
              </a:spcBef>
              <a:buNone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5271463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dirty="0" err="1" smtClean="0"/>
              <a:t>Рабочее</a:t>
            </a:r>
            <a:r>
              <a:rPr altLang="ru-RU" dirty="0" smtClean="0"/>
              <a:t> </a:t>
            </a:r>
            <a:r>
              <a:rPr altLang="ru-RU" dirty="0" err="1" smtClean="0"/>
              <a:t>место</a:t>
            </a:r>
            <a:r>
              <a:rPr altLang="ru-RU" dirty="0" smtClean="0"/>
              <a:t> </a:t>
            </a:r>
            <a:r>
              <a:rPr altLang="ru-RU" dirty="0" err="1" smtClean="0"/>
              <a:t>диспетчера</a:t>
            </a:r>
            <a:endParaRPr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8820647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Заголовок 1"/>
          <p:cNvSpPr>
            <a:spLocks noGrp="1"/>
          </p:cNvSpPr>
          <p:nvPr>
            <p:ph type="ctrTitle"/>
          </p:nvPr>
        </p:nvSpPr>
        <p:spPr>
          <a:xfrm>
            <a:off x="1358539" y="422910"/>
            <a:ext cx="9814560" cy="1018711"/>
          </a:xfrm>
        </p:spPr>
        <p:txBody>
          <a:bodyPr>
            <a:normAutofit/>
          </a:bodyPr>
          <a:lstStyle/>
          <a:p>
            <a:r>
              <a:rPr altLang="ru-RU" dirty="0" err="1" smtClean="0"/>
              <a:t>Регистрация</a:t>
            </a:r>
            <a:r>
              <a:rPr altLang="ru-RU" dirty="0" smtClean="0"/>
              <a:t> </a:t>
            </a:r>
            <a:r>
              <a:rPr altLang="ru-RU" dirty="0" err="1" smtClean="0"/>
              <a:t>заказов</a:t>
            </a:r>
            <a:r>
              <a:rPr altLang="ru-RU" dirty="0" smtClean="0"/>
              <a:t> и </a:t>
            </a:r>
            <a:r>
              <a:rPr altLang="ru-RU" dirty="0" err="1" smtClean="0"/>
              <a:t>разнарядок</a:t>
            </a:r>
            <a:r>
              <a:rPr lang="ru-RU" altLang="ru-RU" dirty="0"/>
              <a:t/>
            </a:r>
            <a:br>
              <a:rPr lang="ru-RU" altLang="ru-RU" dirty="0"/>
            </a:br>
            <a:r>
              <a:rPr lang="ru-RU" altLang="ru-RU" dirty="0"/>
              <a:t>Формирование Путевых листов</a:t>
            </a:r>
            <a:r>
              <a:rPr altLang="ru-RU" dirty="0" smtClean="0"/>
              <a:t> </a:t>
            </a:r>
            <a:endParaRPr altLang="ru-RU" dirty="0" smtClean="0"/>
          </a:p>
        </p:txBody>
      </p:sp>
      <p:sp>
        <p:nvSpPr>
          <p:cNvPr id="25603" name="Объект 2"/>
          <p:cNvSpPr>
            <a:spLocks noGrp="1"/>
          </p:cNvSpPr>
          <p:nvPr>
            <p:ph idx="4294967295"/>
          </p:nvPr>
        </p:nvSpPr>
        <p:spPr>
          <a:xfrm>
            <a:off x="1161535" y="1631478"/>
            <a:ext cx="10011564" cy="5065883"/>
          </a:xfrm>
        </p:spPr>
        <p:txBody>
          <a:bodyPr>
            <a:normAutofit/>
          </a:bodyPr>
          <a:lstStyle/>
          <a:p>
            <a:pPr marL="517517" indent="-571500"/>
            <a:r>
              <a:rPr altLang="ru-RU" sz="2800" dirty="0" err="1"/>
              <a:t>Диспетчер</a:t>
            </a:r>
            <a:r>
              <a:rPr altLang="ru-RU" sz="2800" dirty="0"/>
              <a:t> </a:t>
            </a:r>
            <a:r>
              <a:rPr altLang="ru-RU" sz="2800" dirty="0" err="1"/>
              <a:t>может</a:t>
            </a:r>
            <a:r>
              <a:rPr altLang="ru-RU" sz="2800" dirty="0"/>
              <a:t> </a:t>
            </a:r>
            <a:r>
              <a:rPr altLang="ru-RU" sz="2800" dirty="0" err="1"/>
              <a:t>регистрировать</a:t>
            </a:r>
            <a:r>
              <a:rPr altLang="ru-RU" sz="2800" dirty="0"/>
              <a:t> </a:t>
            </a:r>
            <a:r>
              <a:rPr altLang="ru-RU" sz="2800" dirty="0" err="1"/>
              <a:t>заказы</a:t>
            </a:r>
            <a:r>
              <a:rPr altLang="ru-RU" sz="2800" dirty="0"/>
              <a:t> </a:t>
            </a:r>
            <a:r>
              <a:rPr altLang="ru-RU" sz="2800" dirty="0" err="1"/>
              <a:t>на</a:t>
            </a:r>
            <a:r>
              <a:rPr altLang="ru-RU" sz="2800" dirty="0"/>
              <a:t> </a:t>
            </a:r>
            <a:r>
              <a:rPr altLang="ru-RU" sz="2800" dirty="0" err="1"/>
              <a:t>транспортные</a:t>
            </a:r>
            <a:r>
              <a:rPr altLang="ru-RU" sz="2800" dirty="0"/>
              <a:t> </a:t>
            </a:r>
            <a:r>
              <a:rPr altLang="ru-RU" sz="2800" dirty="0" err="1"/>
              <a:t>услуги</a:t>
            </a:r>
            <a:r>
              <a:rPr altLang="ru-RU" sz="2800" dirty="0"/>
              <a:t> </a:t>
            </a:r>
            <a:r>
              <a:rPr altLang="ru-RU" sz="2800" dirty="0" err="1"/>
              <a:t>на</a:t>
            </a:r>
            <a:r>
              <a:rPr altLang="ru-RU" sz="2800" dirty="0"/>
              <a:t> </a:t>
            </a:r>
            <a:r>
              <a:rPr altLang="ru-RU" sz="2800" dirty="0" err="1"/>
              <a:t>основании</a:t>
            </a:r>
            <a:r>
              <a:rPr altLang="ru-RU" sz="2800" dirty="0"/>
              <a:t> </a:t>
            </a:r>
            <a:r>
              <a:rPr altLang="ru-RU" sz="2800" dirty="0" err="1"/>
              <a:t>документов</a:t>
            </a:r>
            <a:r>
              <a:rPr altLang="ru-RU" sz="2800" dirty="0"/>
              <a:t> </a:t>
            </a:r>
            <a:r>
              <a:rPr altLang="ru-RU" sz="2800" dirty="0" err="1"/>
              <a:t>реализации</a:t>
            </a:r>
            <a:r>
              <a:rPr altLang="ru-RU" sz="2800" dirty="0"/>
              <a:t>, </a:t>
            </a:r>
            <a:r>
              <a:rPr altLang="ru-RU" sz="2800" dirty="0" err="1"/>
              <a:t>товарно-транспортных</a:t>
            </a:r>
            <a:r>
              <a:rPr altLang="ru-RU" sz="2800" dirty="0"/>
              <a:t> </a:t>
            </a:r>
            <a:r>
              <a:rPr altLang="ru-RU" sz="2800" dirty="0" err="1"/>
              <a:t>накладных</a:t>
            </a:r>
            <a:r>
              <a:rPr altLang="ru-RU" sz="2800" dirty="0"/>
              <a:t>, </a:t>
            </a:r>
            <a:r>
              <a:rPr altLang="ru-RU" sz="2800" dirty="0" err="1"/>
              <a:t>либо</a:t>
            </a:r>
            <a:r>
              <a:rPr altLang="ru-RU" sz="2800" dirty="0"/>
              <a:t> </a:t>
            </a:r>
            <a:r>
              <a:rPr altLang="ru-RU" sz="2800" dirty="0" err="1"/>
              <a:t>самостоятельно</a:t>
            </a:r>
            <a:r>
              <a:rPr altLang="ru-RU" sz="2800" dirty="0"/>
              <a:t>.</a:t>
            </a:r>
          </a:p>
          <a:p>
            <a:pPr marL="517517" indent="-571500"/>
            <a:r>
              <a:rPr altLang="ru-RU" sz="2800" dirty="0" err="1" smtClean="0"/>
              <a:t>Диспетчер</a:t>
            </a:r>
            <a:r>
              <a:rPr altLang="ru-RU" sz="2800" dirty="0" smtClean="0"/>
              <a:t> </a:t>
            </a:r>
            <a:r>
              <a:rPr altLang="ru-RU" sz="2800" dirty="0" err="1"/>
              <a:t>может</a:t>
            </a:r>
            <a:r>
              <a:rPr altLang="ru-RU" sz="2800" dirty="0"/>
              <a:t> </a:t>
            </a:r>
            <a:r>
              <a:rPr altLang="ru-RU" sz="2800" dirty="0" err="1"/>
              <a:t>создавать</a:t>
            </a:r>
            <a:r>
              <a:rPr altLang="ru-RU" sz="2800" dirty="0"/>
              <a:t> </a:t>
            </a:r>
            <a:r>
              <a:rPr altLang="ru-RU" sz="2800" dirty="0" err="1"/>
              <a:t>документы</a:t>
            </a:r>
            <a:r>
              <a:rPr altLang="ru-RU" sz="2800" dirty="0"/>
              <a:t> </a:t>
            </a:r>
            <a:r>
              <a:rPr altLang="ru-RU" sz="2800" dirty="0" err="1"/>
              <a:t>разнарядки</a:t>
            </a:r>
            <a:r>
              <a:rPr altLang="ru-RU" sz="2800" dirty="0"/>
              <a:t> </a:t>
            </a:r>
            <a:r>
              <a:rPr altLang="ru-RU" sz="2800" dirty="0" err="1"/>
              <a:t>для</a:t>
            </a:r>
            <a:r>
              <a:rPr altLang="ru-RU" sz="2800" dirty="0"/>
              <a:t> </a:t>
            </a:r>
            <a:r>
              <a:rPr altLang="ru-RU" sz="2800" dirty="0" err="1"/>
              <a:t>выпуска</a:t>
            </a:r>
            <a:r>
              <a:rPr altLang="ru-RU" sz="2800" dirty="0"/>
              <a:t> </a:t>
            </a:r>
            <a:r>
              <a:rPr altLang="ru-RU" sz="2800" dirty="0" err="1"/>
              <a:t>на</a:t>
            </a:r>
            <a:r>
              <a:rPr altLang="ru-RU" sz="2800" dirty="0"/>
              <a:t> </a:t>
            </a:r>
            <a:r>
              <a:rPr altLang="ru-RU" sz="2800" dirty="0" err="1"/>
              <a:t>линию</a:t>
            </a:r>
            <a:r>
              <a:rPr altLang="ru-RU" sz="2800" dirty="0"/>
              <a:t>. </a:t>
            </a:r>
            <a:endParaRPr lang="ru-RU" altLang="ru-RU" sz="2800" dirty="0" smtClean="0"/>
          </a:p>
          <a:p>
            <a:pPr marL="517517" indent="-571500"/>
            <a:r>
              <a:rPr lang="ru-RU" altLang="ru-RU" sz="2800" dirty="0"/>
              <a:t>На основании заказов и разнарядок диспетчер может создавать Путевые листы в пакетном режиме, и сразу распечатывать их из обработки «Формирование путевых листов». </a:t>
            </a:r>
          </a:p>
          <a:p>
            <a:pPr marL="517517" indent="-571500"/>
            <a:endParaRPr altLang="ru-RU" sz="3200" dirty="0"/>
          </a:p>
        </p:txBody>
      </p:sp>
    </p:spTree>
    <p:extLst>
      <p:ext uri="{BB962C8B-B14F-4D97-AF65-F5344CB8AC3E}">
        <p14:creationId xmlns:p14="http://schemas.microsoft.com/office/powerpoint/2010/main" val="426543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Контроль выбора</a:t>
            </a:r>
          </a:p>
        </p:txBody>
      </p:sp>
      <p:sp>
        <p:nvSpPr>
          <p:cNvPr id="26629" name="Подзаголовок 2"/>
          <p:cNvSpPr txBox="1">
            <a:spLocks/>
          </p:cNvSpPr>
          <p:nvPr/>
        </p:nvSpPr>
        <p:spPr bwMode="auto">
          <a:xfrm>
            <a:off x="1358539" y="1293941"/>
            <a:ext cx="10157958" cy="4563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5875" indent="-31750">
              <a:spcBef>
                <a:spcPct val="20000"/>
              </a:spcBef>
              <a:buBlip>
                <a:blip r:embed="rId2"/>
              </a:buBlip>
              <a:defRPr sz="3000" b="1">
                <a:solidFill>
                  <a:srgbClr val="794D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19138" indent="-358775">
              <a:spcBef>
                <a:spcPct val="20000"/>
              </a:spcBef>
              <a:buBlip>
                <a:blip r:embed="rId3"/>
              </a:buBlip>
              <a:defRPr sz="2600" b="1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8888" indent="-228600">
              <a:spcBef>
                <a:spcPct val="20000"/>
              </a:spcBef>
              <a:buBlip>
                <a:blip r:embed="rId4"/>
              </a:buBlip>
              <a:defRPr sz="2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5763" indent="-342900">
              <a:spcBef>
                <a:spcPct val="20000"/>
              </a:spcBef>
              <a:buClr>
                <a:srgbClr val="482400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1800"/>
              </a:spcBef>
              <a:buNone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Система помогает диспетчеру в выборе транспортных средств, так как контролирует выбор машин, по которым: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 просроченных документов;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находятся в ремонте;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находятся на консервации;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Нет просрочек по прохождению ТО;</a:t>
            </a:r>
          </a:p>
          <a:p>
            <a:pPr marL="457200" indent="-4572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Не на маршруте.</a:t>
            </a:r>
          </a:p>
        </p:txBody>
      </p:sp>
    </p:spTree>
    <p:extLst>
      <p:ext uri="{BB962C8B-B14F-4D97-AF65-F5344CB8AC3E}">
        <p14:creationId xmlns:p14="http://schemas.microsoft.com/office/powerpoint/2010/main" val="1831884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ru-RU" smtClean="0"/>
              <a:t>Автоматизация рабочего места Бухгалтера</a:t>
            </a:r>
          </a:p>
        </p:txBody>
      </p:sp>
      <p:sp>
        <p:nvSpPr>
          <p:cNvPr id="28677" name="Подзаголовок 2"/>
          <p:cNvSpPr txBox="1">
            <a:spLocks/>
          </p:cNvSpPr>
          <p:nvPr/>
        </p:nvSpPr>
        <p:spPr bwMode="auto">
          <a:xfrm>
            <a:off x="1276738" y="1478393"/>
            <a:ext cx="9253810" cy="411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2"/>
              </a:buBlip>
              <a:defRPr sz="3000" b="1">
                <a:solidFill>
                  <a:srgbClr val="794D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5975" indent="-457200">
              <a:spcBef>
                <a:spcPct val="20000"/>
              </a:spcBef>
              <a:buBlip>
                <a:blip r:embed="rId3"/>
              </a:buBlip>
              <a:defRPr sz="2600" b="1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3188" indent="-342900">
              <a:spcBef>
                <a:spcPct val="20000"/>
              </a:spcBef>
              <a:buBlip>
                <a:blip r:embed="rId4"/>
              </a:buBlip>
              <a:defRPr sz="2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5763" indent="-342900">
              <a:spcBef>
                <a:spcPct val="20000"/>
              </a:spcBef>
              <a:buClr>
                <a:srgbClr val="482400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ts val="1000"/>
              </a:spcBef>
              <a:buNone/>
            </a:pPr>
            <a:r>
              <a:rPr lang="ru-RU" altLang="ru-RU" sz="2800" b="0" dirty="0">
                <a:solidFill>
                  <a:schemeClr val="tx1"/>
                </a:solidFill>
              </a:rPr>
              <a:t>Рабочее место Бухгалтера транспортной компании позволяет регистрировать различные затраты в разрезе ТС: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</a:rPr>
              <a:t>Затрат по приобретению;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</a:rPr>
              <a:t>Затрат на модернизацию, ремонт и обслуживание;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</a:rPr>
              <a:t>Затраты на эксплуатацию;</a:t>
            </a:r>
          </a:p>
          <a:p>
            <a:pPr marL="457200" indent="-4572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altLang="ru-RU" sz="2800" b="0" dirty="0">
                <a:solidFill>
                  <a:schemeClr val="tx1"/>
                </a:solidFill>
              </a:rPr>
              <a:t>Амортизацию ТС.</a:t>
            </a:r>
          </a:p>
        </p:txBody>
      </p:sp>
    </p:spTree>
    <p:extLst>
      <p:ext uri="{BB962C8B-B14F-4D97-AF65-F5344CB8AC3E}">
        <p14:creationId xmlns:p14="http://schemas.microsoft.com/office/powerpoint/2010/main" val="1354942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ru-RU" smtClean="0"/>
              <a:t>Формирование бухгалтерских документов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4475" y="1465263"/>
            <a:ext cx="6261100" cy="45974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7" name="Прямоугольник 6"/>
          <p:cNvSpPr/>
          <p:nvPr/>
        </p:nvSpPr>
        <p:spPr>
          <a:xfrm>
            <a:off x="2855914" y="2997200"/>
            <a:ext cx="2232025" cy="29527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5208588" y="4076701"/>
            <a:ext cx="576262" cy="576263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5905501" y="2987675"/>
            <a:ext cx="2232025" cy="29527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8229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Поддержка разработчиков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1103870" y="1236062"/>
            <a:ext cx="10069229" cy="376430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altLang="ru-RU" sz="3200" dirty="0" err="1"/>
              <a:t>Бесплатные</a:t>
            </a:r>
            <a:r>
              <a:rPr altLang="ru-RU" sz="3200" dirty="0"/>
              <a:t> </a:t>
            </a:r>
            <a:r>
              <a:rPr altLang="ru-RU" sz="3200" dirty="0" err="1"/>
              <a:t>демонстрации</a:t>
            </a:r>
            <a:r>
              <a:rPr altLang="ru-RU" sz="3200" dirty="0"/>
              <a:t> </a:t>
            </a:r>
            <a:r>
              <a:rPr altLang="ru-RU" sz="3200" dirty="0" err="1"/>
              <a:t>силами</a:t>
            </a:r>
            <a:r>
              <a:rPr altLang="ru-RU" sz="3200" dirty="0"/>
              <a:t> </a:t>
            </a:r>
            <a:r>
              <a:rPr altLang="ru-RU" sz="3200" dirty="0" err="1"/>
              <a:t>разработчиков</a:t>
            </a:r>
            <a:r>
              <a:rPr altLang="ru-RU" sz="3200" dirty="0"/>
              <a:t> </a:t>
            </a:r>
            <a:r>
              <a:rPr altLang="ru-RU" sz="3200" dirty="0" err="1"/>
              <a:t>для</a:t>
            </a:r>
            <a:r>
              <a:rPr altLang="ru-RU" sz="3200" dirty="0"/>
              <a:t> </a:t>
            </a:r>
            <a:r>
              <a:rPr altLang="ru-RU" sz="3200" dirty="0" err="1"/>
              <a:t>клиентов</a:t>
            </a:r>
            <a:r>
              <a:rPr altLang="ru-RU" sz="3200" dirty="0"/>
              <a:t> и </a:t>
            </a:r>
            <a:r>
              <a:rPr altLang="ru-RU" sz="3200" dirty="0" err="1"/>
              <a:t>партнеров</a:t>
            </a:r>
            <a:r>
              <a:rPr altLang="ru-RU" sz="3200" dirty="0"/>
              <a:t>;</a:t>
            </a:r>
          </a:p>
          <a:p>
            <a:pPr>
              <a:defRPr/>
            </a:pPr>
            <a:r>
              <a:rPr altLang="ru-RU" sz="3200" dirty="0" err="1" smtClean="0"/>
              <a:t>Пользовательские</a:t>
            </a:r>
            <a:r>
              <a:rPr altLang="ru-RU" sz="3200" dirty="0" smtClean="0"/>
              <a:t> </a:t>
            </a:r>
            <a:r>
              <a:rPr altLang="ru-RU" sz="3200" dirty="0" err="1"/>
              <a:t>инструкции</a:t>
            </a:r>
            <a:r>
              <a:rPr altLang="ru-RU" sz="3200" dirty="0"/>
              <a:t> </a:t>
            </a:r>
            <a:r>
              <a:rPr altLang="ru-RU" sz="3200" dirty="0" err="1"/>
              <a:t>для</a:t>
            </a:r>
            <a:r>
              <a:rPr altLang="ru-RU" sz="3200" dirty="0"/>
              <a:t> </a:t>
            </a:r>
            <a:r>
              <a:rPr altLang="ru-RU" sz="3200" dirty="0" err="1"/>
              <a:t>отдельных</a:t>
            </a:r>
            <a:r>
              <a:rPr altLang="ru-RU" sz="3200" dirty="0"/>
              <a:t> АРМ;</a:t>
            </a:r>
          </a:p>
          <a:p>
            <a:pPr>
              <a:defRPr/>
            </a:pPr>
            <a:r>
              <a:rPr altLang="ru-RU" sz="3200" dirty="0" err="1" smtClean="0"/>
              <a:t>Развитие</a:t>
            </a:r>
            <a:r>
              <a:rPr altLang="ru-RU" sz="3200" dirty="0" smtClean="0"/>
              <a:t> </a:t>
            </a:r>
            <a:r>
              <a:rPr altLang="ru-RU" sz="3200" dirty="0" err="1"/>
              <a:t>функционала</a:t>
            </a:r>
            <a:r>
              <a:rPr altLang="ru-RU" sz="3200" dirty="0"/>
              <a:t> </a:t>
            </a:r>
            <a:r>
              <a:rPr altLang="ru-RU" sz="3200" dirty="0" err="1"/>
              <a:t>по</a:t>
            </a:r>
            <a:r>
              <a:rPr altLang="ru-RU" sz="3200" dirty="0"/>
              <a:t> </a:t>
            </a:r>
            <a:r>
              <a:rPr altLang="ru-RU" sz="3200" dirty="0" err="1"/>
              <a:t>желанию</a:t>
            </a:r>
            <a:r>
              <a:rPr altLang="ru-RU" sz="3200" dirty="0"/>
              <a:t> </a:t>
            </a:r>
            <a:r>
              <a:rPr altLang="ru-RU" sz="3200" dirty="0" err="1"/>
              <a:t>клиентов</a:t>
            </a:r>
            <a:r>
              <a:rPr altLang="ru-RU" sz="3200" dirty="0"/>
              <a:t>.</a:t>
            </a:r>
          </a:p>
          <a:p>
            <a:pPr marL="0" indent="0">
              <a:buNone/>
              <a:defRPr/>
            </a:pP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2852091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41064" y="3380421"/>
            <a:ext cx="8020056" cy="557265"/>
          </a:xfrm>
        </p:spPr>
        <p:txBody>
          <a:bodyPr/>
          <a:lstStyle/>
          <a:p>
            <a:r>
              <a:rPr lang="en-US" dirty="0" smtClean="0"/>
              <a:t>E-mail</a:t>
            </a:r>
            <a:r>
              <a:rPr lang="ru-RU" dirty="0" smtClean="0"/>
              <a:t>: </a:t>
            </a:r>
            <a:r>
              <a:rPr lang="en-US" altLang="ru-RU" dirty="0"/>
              <a:t>fin@1c-rating.kz</a:t>
            </a:r>
            <a:endParaRPr lang="ru-RU" alt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857526"/>
      </p:ext>
    </p:extLst>
  </p:cSld>
  <p:clrMapOvr>
    <a:masterClrMapping/>
  </p:clrMapOvr>
  <p:transition spd="slow" advTm="1971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dirty="0" err="1" smtClean="0"/>
              <a:t>Технические</a:t>
            </a:r>
            <a:r>
              <a:rPr altLang="ru-RU" dirty="0" smtClean="0"/>
              <a:t> </a:t>
            </a:r>
            <a:r>
              <a:rPr altLang="ru-RU" dirty="0" err="1" smtClean="0"/>
              <a:t>сведения</a:t>
            </a:r>
            <a:endParaRPr altLang="ru-RU" dirty="0" smtClean="0"/>
          </a:p>
        </p:txBody>
      </p:sp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930876" y="1244600"/>
            <a:ext cx="10766854" cy="3969951"/>
          </a:xfrm>
        </p:spPr>
        <p:txBody>
          <a:bodyPr/>
          <a:lstStyle/>
          <a:p>
            <a:pPr marL="0" indent="0">
              <a:buNone/>
              <a:defRPr/>
            </a:pPr>
            <a:r>
              <a:rPr altLang="ru-RU" sz="2200" dirty="0" err="1"/>
              <a:t>Программный</a:t>
            </a:r>
            <a:r>
              <a:rPr altLang="ru-RU" sz="2200" dirty="0"/>
              <a:t> </a:t>
            </a:r>
            <a:r>
              <a:rPr altLang="ru-RU" sz="2200" dirty="0" err="1"/>
              <a:t>продукт</a:t>
            </a:r>
            <a:r>
              <a:rPr altLang="ru-RU" sz="2200" dirty="0"/>
              <a:t> «1С-Рейтинг: </a:t>
            </a:r>
            <a:r>
              <a:rPr altLang="ru-RU" sz="2200" dirty="0" err="1"/>
              <a:t>Автотранспортное</a:t>
            </a:r>
            <a:r>
              <a:rPr altLang="ru-RU" sz="2200" dirty="0"/>
              <a:t> </a:t>
            </a:r>
            <a:r>
              <a:rPr altLang="ru-RU" sz="2200" dirty="0" err="1"/>
              <a:t>предприятие</a:t>
            </a:r>
            <a:r>
              <a:rPr altLang="ru-RU" sz="2200" dirty="0"/>
              <a:t>», </a:t>
            </a:r>
            <a:r>
              <a:rPr altLang="ru-RU" sz="2200" dirty="0" err="1"/>
              <a:t>разработан</a:t>
            </a:r>
            <a:r>
              <a:rPr altLang="ru-RU" sz="2200" dirty="0"/>
              <a:t> </a:t>
            </a:r>
            <a:r>
              <a:rPr altLang="ru-RU" sz="2200" dirty="0" err="1"/>
              <a:t>на</a:t>
            </a:r>
            <a:r>
              <a:rPr altLang="ru-RU" sz="2200" dirty="0"/>
              <a:t> </a:t>
            </a:r>
            <a:r>
              <a:rPr altLang="ru-RU" sz="2200" dirty="0" err="1"/>
              <a:t>платформе</a:t>
            </a:r>
            <a:r>
              <a:rPr altLang="ru-RU" sz="2200" dirty="0"/>
              <a:t> 1С:Предприятие 8.3.10.</a:t>
            </a:r>
          </a:p>
          <a:p>
            <a:pPr marL="0" indent="0">
              <a:buNone/>
              <a:defRPr/>
            </a:pPr>
            <a:r>
              <a:rPr altLang="ru-RU" sz="2200" dirty="0" err="1"/>
              <a:t>Может</a:t>
            </a:r>
            <a:r>
              <a:rPr altLang="ru-RU" sz="2200" dirty="0"/>
              <a:t> </a:t>
            </a:r>
            <a:r>
              <a:rPr altLang="ru-RU" sz="2200" dirty="0" err="1"/>
              <a:t>использоваться</a:t>
            </a:r>
            <a:r>
              <a:rPr altLang="ru-RU" sz="2200" dirty="0"/>
              <a:t>:</a:t>
            </a:r>
          </a:p>
          <a:p>
            <a:pPr>
              <a:defRPr/>
            </a:pPr>
            <a:r>
              <a:rPr altLang="ru-RU" sz="2200" dirty="0" err="1" smtClean="0"/>
              <a:t>Как</a:t>
            </a:r>
            <a:r>
              <a:rPr altLang="ru-RU" sz="2200" dirty="0" smtClean="0"/>
              <a:t> </a:t>
            </a:r>
            <a:r>
              <a:rPr altLang="ru-RU" sz="2200" dirty="0" err="1"/>
              <a:t>самостоятельное</a:t>
            </a:r>
            <a:r>
              <a:rPr altLang="ru-RU" sz="2200" dirty="0"/>
              <a:t> </a:t>
            </a:r>
            <a:r>
              <a:rPr altLang="ru-RU" sz="2200" dirty="0" err="1"/>
              <a:t>решение</a:t>
            </a:r>
            <a:r>
              <a:rPr altLang="ru-RU" sz="2200" dirty="0"/>
              <a:t> </a:t>
            </a:r>
            <a:r>
              <a:rPr altLang="ru-RU" sz="2200" dirty="0" err="1"/>
              <a:t>для</a:t>
            </a:r>
            <a:r>
              <a:rPr altLang="ru-RU" sz="2200" dirty="0"/>
              <a:t> </a:t>
            </a:r>
            <a:r>
              <a:rPr altLang="ru-RU" sz="2200" dirty="0" err="1"/>
              <a:t>учета</a:t>
            </a:r>
            <a:r>
              <a:rPr altLang="ru-RU" sz="2200" dirty="0"/>
              <a:t> </a:t>
            </a:r>
            <a:r>
              <a:rPr altLang="ru-RU" sz="2200" dirty="0" err="1"/>
              <a:t>работы</a:t>
            </a:r>
            <a:r>
              <a:rPr altLang="ru-RU" sz="2200" dirty="0"/>
              <a:t> </a:t>
            </a:r>
            <a:r>
              <a:rPr altLang="ru-RU" sz="2200" dirty="0" err="1"/>
              <a:t>автотранспортной</a:t>
            </a:r>
            <a:r>
              <a:rPr altLang="ru-RU" sz="2200" dirty="0"/>
              <a:t> </a:t>
            </a:r>
            <a:r>
              <a:rPr altLang="ru-RU" sz="2200" dirty="0" err="1"/>
              <a:t>службы</a:t>
            </a:r>
            <a:r>
              <a:rPr altLang="ru-RU" sz="2200" dirty="0"/>
              <a:t> </a:t>
            </a:r>
            <a:r>
              <a:rPr altLang="ru-RU" sz="2200" dirty="0" err="1"/>
              <a:t>или</a:t>
            </a:r>
            <a:r>
              <a:rPr altLang="ru-RU" sz="2200" dirty="0"/>
              <a:t> </a:t>
            </a:r>
            <a:r>
              <a:rPr altLang="ru-RU" sz="2200" dirty="0" err="1"/>
              <a:t>отдельного</a:t>
            </a:r>
            <a:r>
              <a:rPr altLang="ru-RU" sz="2200" dirty="0"/>
              <a:t> </a:t>
            </a:r>
            <a:r>
              <a:rPr altLang="ru-RU" sz="2200" dirty="0" err="1"/>
              <a:t>взятого</a:t>
            </a:r>
            <a:r>
              <a:rPr altLang="ru-RU" sz="2200" dirty="0"/>
              <a:t> </a:t>
            </a:r>
            <a:r>
              <a:rPr altLang="ru-RU" sz="2200" dirty="0" err="1"/>
              <a:t>предприятия</a:t>
            </a:r>
            <a:r>
              <a:rPr altLang="ru-RU" sz="2200" dirty="0"/>
              <a:t>;</a:t>
            </a:r>
          </a:p>
          <a:p>
            <a:pPr>
              <a:defRPr/>
            </a:pPr>
            <a:r>
              <a:rPr altLang="ru-RU" sz="2200" dirty="0" smtClean="0"/>
              <a:t>В </a:t>
            </a:r>
            <a:r>
              <a:rPr altLang="ru-RU" sz="2200" dirty="0" err="1"/>
              <a:t>качестве</a:t>
            </a:r>
            <a:r>
              <a:rPr altLang="ru-RU" sz="2200" dirty="0"/>
              <a:t> </a:t>
            </a:r>
            <a:r>
              <a:rPr altLang="ru-RU" sz="2200" dirty="0" err="1"/>
              <a:t>дополнения</a:t>
            </a:r>
            <a:r>
              <a:rPr altLang="ru-RU" sz="2200" dirty="0"/>
              <a:t> к </a:t>
            </a:r>
            <a:r>
              <a:rPr altLang="ru-RU" sz="2200" dirty="0" err="1"/>
              <a:t>другим</a:t>
            </a:r>
            <a:r>
              <a:rPr altLang="ru-RU" sz="2200" dirty="0"/>
              <a:t> </a:t>
            </a:r>
            <a:r>
              <a:rPr altLang="ru-RU" sz="2200" dirty="0" err="1"/>
              <a:t>конфигурациям</a:t>
            </a:r>
            <a:r>
              <a:rPr altLang="ru-RU" sz="2200" dirty="0"/>
              <a:t>;</a:t>
            </a:r>
          </a:p>
          <a:p>
            <a:pPr>
              <a:defRPr/>
            </a:pPr>
            <a:r>
              <a:rPr altLang="ru-RU" sz="2200" dirty="0" smtClean="0"/>
              <a:t>В </a:t>
            </a:r>
            <a:r>
              <a:rPr altLang="ru-RU" sz="2200" dirty="0" err="1"/>
              <a:t>режиме</a:t>
            </a:r>
            <a:r>
              <a:rPr altLang="ru-RU" sz="2200" dirty="0"/>
              <a:t> </a:t>
            </a:r>
            <a:r>
              <a:rPr altLang="ru-RU" sz="2200" dirty="0" err="1"/>
              <a:t>удаленного</a:t>
            </a:r>
            <a:r>
              <a:rPr altLang="ru-RU" sz="2200" dirty="0"/>
              <a:t> </a:t>
            </a:r>
            <a:r>
              <a:rPr altLang="ru-RU" sz="2200" dirty="0" err="1"/>
              <a:t>подключения</a:t>
            </a:r>
            <a:r>
              <a:rPr altLang="ru-RU" sz="2200" dirty="0"/>
              <a:t> с </a:t>
            </a:r>
            <a:r>
              <a:rPr altLang="ru-RU" sz="2200" dirty="0" err="1"/>
              <a:t>возможности</a:t>
            </a:r>
            <a:r>
              <a:rPr altLang="ru-RU" sz="2200" dirty="0"/>
              <a:t> </a:t>
            </a:r>
            <a:r>
              <a:rPr altLang="ru-RU" sz="2200" dirty="0" err="1"/>
              <a:t>синхронизации</a:t>
            </a:r>
            <a:r>
              <a:rPr altLang="ru-RU" sz="2200" dirty="0"/>
              <a:t> </a:t>
            </a:r>
            <a:r>
              <a:rPr altLang="ru-RU" sz="2200" dirty="0" err="1"/>
              <a:t>данных</a:t>
            </a:r>
            <a:r>
              <a:rPr altLang="ru-RU" sz="2200" dirty="0"/>
              <a:t> с БК 3.0. </a:t>
            </a:r>
            <a:endParaRPr lang="ru-RU" altLang="ru-RU" sz="2200" dirty="0" smtClean="0"/>
          </a:p>
        </p:txBody>
      </p:sp>
    </p:spTree>
    <p:extLst>
      <p:ext uri="{BB962C8B-B14F-4D97-AF65-F5344CB8AC3E}">
        <p14:creationId xmlns:p14="http://schemas.microsoft.com/office/powerpoint/2010/main" val="1212080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Основные клиенты</a:t>
            </a:r>
          </a:p>
        </p:txBody>
      </p:sp>
      <p:sp>
        <p:nvSpPr>
          <p:cNvPr id="14341" name="Подзаголовок 2"/>
          <p:cNvSpPr txBox="1">
            <a:spLocks/>
          </p:cNvSpPr>
          <p:nvPr/>
        </p:nvSpPr>
        <p:spPr bwMode="auto">
          <a:xfrm>
            <a:off x="1276160" y="1270515"/>
            <a:ext cx="9400077" cy="43971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Blip>
                <a:blip r:embed="rId2"/>
              </a:buBlip>
              <a:defRPr sz="3000" b="1">
                <a:solidFill>
                  <a:srgbClr val="794D2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5975" indent="-457200">
              <a:spcBef>
                <a:spcPct val="20000"/>
              </a:spcBef>
              <a:buBlip>
                <a:blip r:embed="rId3"/>
              </a:buBlip>
              <a:defRPr sz="2600" b="1">
                <a:solidFill>
                  <a:srgbClr val="26262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73188" indent="-342900">
              <a:spcBef>
                <a:spcPct val="20000"/>
              </a:spcBef>
              <a:buBlip>
                <a:blip r:embed="rId4"/>
              </a:buBlip>
              <a:defRPr sz="2000" b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5763" indent="-342900">
              <a:spcBef>
                <a:spcPct val="20000"/>
              </a:spcBef>
              <a:buClr>
                <a:srgbClr val="482400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ru-RU" altLang="ru-RU" sz="2400" b="0" dirty="0">
                <a:solidFill>
                  <a:schemeClr val="tx1"/>
                </a:solidFill>
              </a:rPr>
              <a:t>Программный продукт интересен компаниям, которые занимаются грузоперевозками, арендой транспортных средств, пассажирскими перевозками.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ru-RU" altLang="ru-RU" sz="2400" b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ru-RU" altLang="ru-RU" sz="2400" b="0" dirty="0">
                <a:solidFill>
                  <a:schemeClr val="tx1"/>
                </a:solidFill>
              </a:rPr>
              <a:t>Также может использоваться торговыми и производственными компаниями, которые имеют свою собственную транспортную службу или службы доставки. </a:t>
            </a:r>
          </a:p>
          <a:p>
            <a:pPr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endParaRPr lang="ru-RU" altLang="ru-RU" sz="2400" b="0" dirty="0">
              <a:solidFill>
                <a:schemeClr val="tx1"/>
              </a:solidFill>
            </a:endParaRPr>
          </a:p>
          <a:p>
            <a:pPr algn="just">
              <a:lnSpc>
                <a:spcPct val="90000"/>
              </a:lnSpc>
              <a:spcBef>
                <a:spcPts val="1000"/>
              </a:spcBef>
              <a:buFont typeface="Wingdings" panose="05000000000000000000" pitchFamily="2" charset="2"/>
              <a:buChar char="Ø"/>
            </a:pPr>
            <a:r>
              <a:rPr lang="ru-RU" altLang="ru-RU" sz="2400" b="0" dirty="0">
                <a:solidFill>
                  <a:schemeClr val="tx1"/>
                </a:solidFill>
              </a:rPr>
              <a:t>Холдинги, в которых транспортные службы выделены в отдельные организации.</a:t>
            </a: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endParaRPr lang="ru-RU" altLang="ru-RU" sz="2400" b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ts val="1000"/>
              </a:spcBef>
              <a:buNone/>
            </a:pPr>
            <a:endParaRPr lang="ru-RU" altLang="ru-RU" sz="2400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95381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ru-RU" smtClean="0"/>
              <a:t>Автоматизированные рабочие места</a:t>
            </a:r>
          </a:p>
        </p:txBody>
      </p:sp>
      <p:pic>
        <p:nvPicPr>
          <p:cNvPr id="1536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8890" y="2003133"/>
            <a:ext cx="5373687" cy="402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ая выноска 5"/>
          <p:cNvSpPr/>
          <p:nvPr/>
        </p:nvSpPr>
        <p:spPr>
          <a:xfrm>
            <a:off x="7103677" y="1800097"/>
            <a:ext cx="1358900" cy="539750"/>
          </a:xfrm>
          <a:prstGeom prst="wedgeRectCallout">
            <a:avLst>
              <a:gd name="adj1" fmla="val -21781"/>
              <a:gd name="adj2" fmla="val 76816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Бухгалтер</a:t>
            </a: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090297" y="1260942"/>
            <a:ext cx="1804988" cy="1114425"/>
          </a:xfrm>
          <a:prstGeom prst="wedgeRectCallou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Руководитель организации </a:t>
            </a: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3353659" y="1625404"/>
            <a:ext cx="1228725" cy="539750"/>
          </a:xfrm>
          <a:prstGeom prst="wedgeRectCallout">
            <a:avLst>
              <a:gd name="adj1" fmla="val 48085"/>
              <a:gd name="adj2" fmla="val 8761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Механик</a:t>
            </a: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235553" y="5607027"/>
            <a:ext cx="1514475" cy="539750"/>
          </a:xfrm>
          <a:prstGeom prst="wedgeRectCallout">
            <a:avLst>
              <a:gd name="adj1" fmla="val -71143"/>
              <a:gd name="adj2" fmla="val -9287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Диспетчер</a:t>
            </a:r>
          </a:p>
        </p:txBody>
      </p:sp>
      <p:sp>
        <p:nvSpPr>
          <p:cNvPr id="10" name="Прямоугольная выноска 9"/>
          <p:cNvSpPr/>
          <p:nvPr/>
        </p:nvSpPr>
        <p:spPr>
          <a:xfrm>
            <a:off x="1594623" y="2403923"/>
            <a:ext cx="1647825" cy="431800"/>
          </a:xfrm>
          <a:prstGeom prst="wedgeRectCallout">
            <a:avLst>
              <a:gd name="adj1" fmla="val 40323"/>
              <a:gd name="adj2" fmla="val 7717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Кладовщик</a:t>
            </a:r>
          </a:p>
        </p:txBody>
      </p:sp>
      <p:sp>
        <p:nvSpPr>
          <p:cNvPr id="11" name="Прямоугольная выноска 10"/>
          <p:cNvSpPr/>
          <p:nvPr/>
        </p:nvSpPr>
        <p:spPr>
          <a:xfrm>
            <a:off x="2801680" y="5444997"/>
            <a:ext cx="1649413" cy="539750"/>
          </a:xfrm>
          <a:prstGeom prst="wedgeRectCallout">
            <a:avLst>
              <a:gd name="adj1" fmla="val 15456"/>
              <a:gd name="adj2" fmla="val -72468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Экономист</a:t>
            </a:r>
          </a:p>
        </p:txBody>
      </p:sp>
      <p:sp>
        <p:nvSpPr>
          <p:cNvPr id="12" name="Прямоугольная выноска 11"/>
          <p:cNvSpPr/>
          <p:nvPr/>
        </p:nvSpPr>
        <p:spPr>
          <a:xfrm>
            <a:off x="7301899" y="5291383"/>
            <a:ext cx="1824038" cy="974725"/>
          </a:xfrm>
          <a:prstGeom prst="wedgeRectCallout">
            <a:avLst>
              <a:gd name="adj1" fmla="val -24641"/>
              <a:gd name="adj2" fmla="val -79604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Менеджер</a:t>
            </a:r>
          </a:p>
          <a:p>
            <a:pPr algn="ctr">
              <a:defRPr/>
            </a:pPr>
            <a:r>
              <a:rPr lang="ru-RU" dirty="0">
                <a:solidFill>
                  <a:schemeClr val="tx1"/>
                </a:solidFill>
              </a:rPr>
              <a:t>по</a:t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закупкам</a:t>
            </a:r>
          </a:p>
        </p:txBody>
      </p:sp>
    </p:spTree>
    <p:extLst>
      <p:ext uri="{BB962C8B-B14F-4D97-AF65-F5344CB8AC3E}">
        <p14:creationId xmlns:p14="http://schemas.microsoft.com/office/powerpoint/2010/main" val="3408325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ctrTitle"/>
          </p:nvPr>
        </p:nvSpPr>
        <p:spPr>
          <a:xfrm>
            <a:off x="1202020" y="370206"/>
            <a:ext cx="9814560" cy="579120"/>
          </a:xfrm>
        </p:spPr>
        <p:txBody>
          <a:bodyPr/>
          <a:lstStyle/>
          <a:p>
            <a:r>
              <a:rPr altLang="ru-RU" smtClean="0"/>
              <a:t>Предпосылки к разработке</a:t>
            </a:r>
          </a:p>
        </p:txBody>
      </p:sp>
      <p:pic>
        <p:nvPicPr>
          <p:cNvPr id="16388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8039" y="1538098"/>
            <a:ext cx="1462427" cy="99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9086" y="3018325"/>
            <a:ext cx="1841380" cy="1034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1209" y="4399775"/>
            <a:ext cx="1994726" cy="1597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одзаголовок 2"/>
          <p:cNvSpPr txBox="1">
            <a:spLocks/>
          </p:cNvSpPr>
          <p:nvPr/>
        </p:nvSpPr>
        <p:spPr bwMode="auto">
          <a:xfrm>
            <a:off x="4105570" y="1729270"/>
            <a:ext cx="6488289" cy="4012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60000" algn="l" defTabSz="914400" rtl="0" eaLnBrk="1" fontAlgn="base" latinLnBrk="0" hangingPunct="1">
              <a:spcBef>
                <a:spcPts val="1800"/>
              </a:spcBef>
              <a:spcAft>
                <a:spcPct val="0"/>
              </a:spcAft>
              <a:buFontTx/>
              <a:buBlip>
                <a:blip r:embed="rId5"/>
              </a:buBlip>
              <a:defRPr lang="ru-RU" sz="3000" b="1" i="0" kern="1200" dirty="0" smtClean="0">
                <a:solidFill>
                  <a:srgbClr val="794D2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20000" indent="-360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6"/>
              </a:buBlip>
              <a:defRPr lang="ru-RU" sz="2600" b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6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7"/>
              </a:buBlip>
              <a:defRPr lang="ru-RU" sz="2000" b="1" kern="1200" baseline="0" dirty="0" smtClean="0">
                <a:solidFill>
                  <a:srgbClr val="00339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lang="ru-RU"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ru-RU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>Накопленный опыт разработки тиражных решений для данной отрасли (Путевые листы);</a:t>
            </a:r>
          </a:p>
          <a:p>
            <a:pPr marL="0" indent="0">
              <a:buNone/>
              <a:defRPr/>
            </a:pP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>Расширенные реальные проекты автоматизации транспортных предприятий;</a:t>
            </a:r>
          </a:p>
          <a:p>
            <a:pPr marL="0" indent="0">
              <a:buNone/>
              <a:defRPr/>
            </a:pP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/>
            </a:r>
            <a:b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endParaRPr altLang="ru-RU" sz="20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altLang="ru-RU" sz="20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Накопленные </a:t>
            </a:r>
            <a:r>
              <a:rPr altLang="ru-RU" sz="2000" dirty="0">
                <a:solidFill>
                  <a:schemeClr val="tx1"/>
                </a:solidFill>
                <a:latin typeface="Arial" charset="0"/>
                <a:cs typeface="Arial" charset="0"/>
              </a:rPr>
              <a:t>требования и пожелания клиентов к младшему продукту линейки – Путевые листы.</a:t>
            </a:r>
          </a:p>
          <a:p>
            <a:pPr>
              <a:defRPr/>
            </a:pPr>
            <a:endParaRPr altLang="ru-RU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520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Основные возможности</a:t>
            </a:r>
          </a:p>
        </p:txBody>
      </p:sp>
      <p:grpSp>
        <p:nvGrpSpPr>
          <p:cNvPr id="17413" name="Группа 6"/>
          <p:cNvGrpSpPr>
            <a:grpSpLocks/>
          </p:cNvGrpSpPr>
          <p:nvPr/>
        </p:nvGrpSpPr>
        <p:grpSpPr bwMode="auto">
          <a:xfrm>
            <a:off x="4448692" y="1795848"/>
            <a:ext cx="3663072" cy="3830208"/>
            <a:chOff x="2564342" y="1715205"/>
            <a:chExt cx="4261842" cy="4186238"/>
          </a:xfrm>
        </p:grpSpPr>
        <p:sp>
          <p:nvSpPr>
            <p:cNvPr id="16" name="Line 10"/>
            <p:cNvSpPr>
              <a:spLocks noChangeShapeType="1"/>
            </p:cNvSpPr>
            <p:nvPr/>
          </p:nvSpPr>
          <p:spPr bwMode="gray">
            <a:xfrm rot="16200000" flipH="1">
              <a:off x="3892525" y="4666901"/>
              <a:ext cx="1428621" cy="44215"/>
            </a:xfrm>
            <a:prstGeom prst="line">
              <a:avLst/>
            </a:prstGeom>
            <a:noFill/>
            <a:ln w="38100" cap="rnd">
              <a:solidFill>
                <a:srgbClr val="4D4D4D"/>
              </a:solidFill>
              <a:prstDash val="sysDot"/>
              <a:round/>
              <a:headEnd/>
              <a:tailEnd type="triangle" w="lg" len="med"/>
            </a:ln>
            <a:extLst/>
          </p:spPr>
          <p:txBody>
            <a:bodyPr/>
            <a:lstStyle/>
            <a:p>
              <a:pPr>
                <a:defRPr/>
              </a:pPr>
              <a:endParaRPr lang="ru-RU" sz="1400" kern="0"/>
            </a:p>
          </p:txBody>
        </p:sp>
        <p:sp>
          <p:nvSpPr>
            <p:cNvPr id="17" name="Line 11"/>
            <p:cNvSpPr>
              <a:spLocks noChangeShapeType="1"/>
            </p:cNvSpPr>
            <p:nvPr/>
          </p:nvSpPr>
          <p:spPr bwMode="gray">
            <a:xfrm rot="16200000" flipV="1">
              <a:off x="3707103" y="3108957"/>
              <a:ext cx="1751405" cy="0"/>
            </a:xfrm>
            <a:prstGeom prst="line">
              <a:avLst/>
            </a:prstGeom>
            <a:noFill/>
            <a:ln w="38100" cap="rnd">
              <a:solidFill>
                <a:srgbClr val="4D4D4D"/>
              </a:solidFill>
              <a:prstDash val="sysDot"/>
              <a:round/>
              <a:headEnd/>
              <a:tailEnd type="triangle" w="lg" len="med"/>
            </a:ln>
            <a:extLst/>
          </p:spPr>
          <p:txBody>
            <a:bodyPr/>
            <a:lstStyle/>
            <a:p>
              <a:pPr>
                <a:defRPr/>
              </a:pPr>
              <a:endParaRPr lang="ru-RU" sz="1400" kern="0"/>
            </a:p>
          </p:txBody>
        </p:sp>
        <p:grpSp>
          <p:nvGrpSpPr>
            <p:cNvPr id="17424" name="Group 9"/>
            <p:cNvGrpSpPr>
              <a:grpSpLocks/>
            </p:cNvGrpSpPr>
            <p:nvPr/>
          </p:nvGrpSpPr>
          <p:grpSpPr bwMode="auto">
            <a:xfrm>
              <a:off x="4534430" y="2681993"/>
              <a:ext cx="1763712" cy="2133600"/>
              <a:chOff x="2880" y="2126"/>
              <a:chExt cx="1111" cy="1344"/>
            </a:xfrm>
          </p:grpSpPr>
          <p:sp>
            <p:nvSpPr>
              <p:cNvPr id="22" name="Line 10"/>
              <p:cNvSpPr>
                <a:spLocks noChangeShapeType="1"/>
              </p:cNvSpPr>
              <p:nvPr/>
            </p:nvSpPr>
            <p:spPr bwMode="gray">
              <a:xfrm flipV="1">
                <a:off x="2887" y="2126"/>
                <a:ext cx="912" cy="658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  <p:sp>
            <p:nvSpPr>
              <p:cNvPr id="25" name="Line 11"/>
              <p:cNvSpPr>
                <a:spLocks noChangeShapeType="1"/>
              </p:cNvSpPr>
              <p:nvPr/>
            </p:nvSpPr>
            <p:spPr bwMode="gray">
              <a:xfrm flipV="1">
                <a:off x="2887" y="2783"/>
                <a:ext cx="1101" cy="0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  <p:sp>
            <p:nvSpPr>
              <p:cNvPr id="28" name="Line 12"/>
              <p:cNvSpPr>
                <a:spLocks noChangeShapeType="1"/>
              </p:cNvSpPr>
              <p:nvPr/>
            </p:nvSpPr>
            <p:spPr bwMode="gray">
              <a:xfrm>
                <a:off x="2880" y="2791"/>
                <a:ext cx="878" cy="679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</p:grpSp>
        <p:grpSp>
          <p:nvGrpSpPr>
            <p:cNvPr id="17425" name="Group 13"/>
            <p:cNvGrpSpPr>
              <a:grpSpLocks/>
            </p:cNvGrpSpPr>
            <p:nvPr/>
          </p:nvGrpSpPr>
          <p:grpSpPr bwMode="auto">
            <a:xfrm flipH="1">
              <a:off x="3058055" y="2670880"/>
              <a:ext cx="1763712" cy="2133600"/>
              <a:chOff x="2880" y="2126"/>
              <a:chExt cx="1111" cy="1344"/>
            </a:xfrm>
          </p:grpSpPr>
          <p:sp>
            <p:nvSpPr>
              <p:cNvPr id="30" name="Line 14"/>
              <p:cNvSpPr>
                <a:spLocks noChangeShapeType="1"/>
              </p:cNvSpPr>
              <p:nvPr/>
            </p:nvSpPr>
            <p:spPr bwMode="gray">
              <a:xfrm flipV="1">
                <a:off x="2889" y="2126"/>
                <a:ext cx="911" cy="658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  <p:sp>
            <p:nvSpPr>
              <p:cNvPr id="31" name="Line 15"/>
              <p:cNvSpPr>
                <a:spLocks noChangeShapeType="1"/>
              </p:cNvSpPr>
              <p:nvPr/>
            </p:nvSpPr>
            <p:spPr bwMode="gray">
              <a:xfrm flipV="1">
                <a:off x="2889" y="2784"/>
                <a:ext cx="1102" cy="0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gray">
              <a:xfrm>
                <a:off x="2880" y="2790"/>
                <a:ext cx="878" cy="677"/>
              </a:xfrm>
              <a:prstGeom prst="line">
                <a:avLst/>
              </a:prstGeom>
              <a:noFill/>
              <a:ln w="38100" cap="rnd">
                <a:solidFill>
                  <a:srgbClr val="4D4D4D"/>
                </a:solidFill>
                <a:prstDash val="sysDot"/>
                <a:round/>
                <a:headEnd/>
                <a:tailEnd type="triangle" w="lg" len="med"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ru-RU" sz="1400" kern="0"/>
              </a:p>
            </p:txBody>
          </p:sp>
        </p:grpSp>
        <p:grpSp>
          <p:nvGrpSpPr>
            <p:cNvPr id="33" name="Group 22"/>
            <p:cNvGrpSpPr>
              <a:grpSpLocks/>
            </p:cNvGrpSpPr>
            <p:nvPr/>
          </p:nvGrpSpPr>
          <p:grpSpPr bwMode="auto">
            <a:xfrm>
              <a:off x="6334059" y="3470211"/>
              <a:ext cx="492125" cy="492125"/>
              <a:chOff x="3745" y="1818"/>
              <a:chExt cx="382" cy="382"/>
            </a:xfrm>
            <a:gradFill flip="none" rotWithShape="1">
              <a:gsLst>
                <a:gs pos="0">
                  <a:srgbClr val="FFFFCC"/>
                </a:gs>
                <a:gs pos="26000">
                  <a:srgbClr val="FFFF66"/>
                </a:gs>
                <a:gs pos="68000">
                  <a:srgbClr val="FFFF00"/>
                </a:gs>
                <a:gs pos="100000">
                  <a:srgbClr val="FFFFCC"/>
                </a:gs>
              </a:gsLst>
              <a:lin ang="16200000" scaled="1"/>
              <a:tileRect/>
            </a:gradFill>
          </p:grpSpPr>
          <p:sp>
            <p:nvSpPr>
              <p:cNvPr id="34" name="Oval 23"/>
              <p:cNvSpPr>
                <a:spLocks noChangeArrowheads="1"/>
              </p:cNvSpPr>
              <p:nvPr/>
            </p:nvSpPr>
            <p:spPr bwMode="gray">
              <a:xfrm>
                <a:off x="3745" y="1818"/>
                <a:ext cx="382" cy="382"/>
              </a:xfrm>
              <a:prstGeom prst="ellipse">
                <a:avLst/>
              </a:prstGeom>
              <a:grpFill/>
              <a:ln w="6350">
                <a:solidFill>
                  <a:srgbClr val="FFFF00"/>
                </a:solidFill>
                <a:round/>
                <a:headEnd/>
                <a:tailEnd/>
              </a:ln>
              <a:effectLst>
                <a:outerShdw dist="38100" dir="54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ru-RU" sz="1400" kern="0" dirty="0"/>
              </a:p>
            </p:txBody>
          </p:sp>
          <p:sp>
            <p:nvSpPr>
              <p:cNvPr id="35" name="Oval 24"/>
              <p:cNvSpPr>
                <a:spLocks noChangeArrowheads="1"/>
              </p:cNvSpPr>
              <p:nvPr/>
            </p:nvSpPr>
            <p:spPr bwMode="gray">
              <a:xfrm>
                <a:off x="3756" y="1829"/>
                <a:ext cx="358" cy="360"/>
              </a:xfrm>
              <a:prstGeom prst="ellipse">
                <a:avLst/>
              </a:prstGeom>
              <a:grpFill/>
              <a:ln w="9525">
                <a:solidFill>
                  <a:srgbClr val="FFFF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 sz="1400" kern="0" dirty="0"/>
              </a:p>
            </p:txBody>
          </p:sp>
        </p:grpSp>
        <p:sp>
          <p:nvSpPr>
            <p:cNvPr id="36" name="Oval 26"/>
            <p:cNvSpPr>
              <a:spLocks noChangeArrowheads="1"/>
            </p:cNvSpPr>
            <p:nvPr/>
          </p:nvSpPr>
          <p:spPr bwMode="gray">
            <a:xfrm>
              <a:off x="2918054" y="2215321"/>
              <a:ext cx="492121" cy="492148"/>
            </a:xfrm>
            <a:prstGeom prst="ellipse">
              <a:avLst/>
            </a:prstGeom>
            <a:gradFill rotWithShape="1">
              <a:gsLst>
                <a:gs pos="0">
                  <a:srgbClr val="66FFCC"/>
                </a:gs>
                <a:gs pos="19000">
                  <a:srgbClr val="009999"/>
                </a:gs>
                <a:gs pos="100000">
                  <a:srgbClr val="66FFCC"/>
                </a:gs>
              </a:gsLst>
              <a:lin ang="5400000" scaled="1"/>
            </a:gradFill>
            <a:ln w="9525">
              <a:solidFill>
                <a:srgbClr val="0070C0">
                  <a:alpha val="20000"/>
                </a:srgb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ru-RU" sz="1400" kern="0" dirty="0"/>
            </a:p>
          </p:txBody>
        </p:sp>
        <p:sp>
          <p:nvSpPr>
            <p:cNvPr id="37" name="Oval 29"/>
            <p:cNvSpPr>
              <a:spLocks noChangeArrowheads="1"/>
            </p:cNvSpPr>
            <p:nvPr/>
          </p:nvSpPr>
          <p:spPr bwMode="gray">
            <a:xfrm>
              <a:off x="2960345" y="4755757"/>
              <a:ext cx="492121" cy="492146"/>
            </a:xfrm>
            <a:prstGeom prst="ellipse">
              <a:avLst/>
            </a:prstGeom>
            <a:gradFill rotWithShape="1">
              <a:gsLst>
                <a:gs pos="0">
                  <a:srgbClr val="FFCCFF"/>
                </a:gs>
                <a:gs pos="50000">
                  <a:srgbClr val="FF33CC"/>
                </a:gs>
                <a:gs pos="100000">
                  <a:srgbClr val="FF99FF"/>
                </a:gs>
              </a:gsLst>
              <a:lin ang="5400000" scaled="1"/>
            </a:gradFill>
            <a:ln w="6350">
              <a:solidFill>
                <a:srgbClr val="CC00FF"/>
              </a:solidFill>
              <a:round/>
              <a:headEnd/>
              <a:tailEnd/>
            </a:ln>
            <a:effectLst>
              <a:outerShdw dist="38100" dir="5400000" algn="ctr" rotWithShape="0">
                <a:srgbClr val="5F5F5F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ru-RU" sz="1400" kern="0" dirty="0"/>
            </a:p>
          </p:txBody>
        </p:sp>
        <p:sp>
          <p:nvSpPr>
            <p:cNvPr id="38" name="Oval 35"/>
            <p:cNvSpPr>
              <a:spLocks noChangeArrowheads="1"/>
            </p:cNvSpPr>
            <p:nvPr/>
          </p:nvSpPr>
          <p:spPr bwMode="gray">
            <a:xfrm>
              <a:off x="5876545" y="4765719"/>
              <a:ext cx="457519" cy="458275"/>
            </a:xfrm>
            <a:prstGeom prst="ellipse">
              <a:avLst/>
            </a:prstGeom>
            <a:gradFill rotWithShape="1">
              <a:gsLst>
                <a:gs pos="15000">
                  <a:srgbClr val="FFFF66"/>
                </a:gs>
                <a:gs pos="75000">
                  <a:srgbClr val="FFC000"/>
                </a:gs>
                <a:gs pos="100000">
                  <a:srgbClr val="F5FAE5"/>
                </a:gs>
              </a:gsLst>
              <a:lin ang="5400000" scaled="1"/>
            </a:gradFill>
            <a:ln w="6350">
              <a:solidFill>
                <a:srgbClr val="FFC000"/>
              </a:solidFill>
              <a:round/>
              <a:headEnd/>
              <a:tailEnd/>
            </a:ln>
            <a:effectLst>
              <a:outerShdw dist="50800" dir="54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endParaRPr lang="ru-RU" altLang="ru-RU" sz="1400" kern="0"/>
            </a:p>
          </p:txBody>
        </p:sp>
        <p:grpSp>
          <p:nvGrpSpPr>
            <p:cNvPr id="17430" name="Group 37"/>
            <p:cNvGrpSpPr>
              <a:grpSpLocks/>
            </p:cNvGrpSpPr>
            <p:nvPr/>
          </p:nvGrpSpPr>
          <p:grpSpPr bwMode="auto">
            <a:xfrm>
              <a:off x="2564342" y="3517018"/>
              <a:ext cx="457200" cy="457200"/>
              <a:chOff x="3600" y="1279"/>
              <a:chExt cx="288" cy="288"/>
            </a:xfrm>
          </p:grpSpPr>
          <p:sp>
            <p:nvSpPr>
              <p:cNvPr id="40" name="Oval 38"/>
              <p:cNvSpPr>
                <a:spLocks noChangeArrowheads="1"/>
              </p:cNvSpPr>
              <p:nvPr/>
            </p:nvSpPr>
            <p:spPr bwMode="gray">
              <a:xfrm>
                <a:off x="3600" y="1279"/>
                <a:ext cx="288" cy="291"/>
              </a:xfrm>
              <a:prstGeom prst="ellipse">
                <a:avLst/>
              </a:prstGeom>
              <a:gradFill rotWithShape="1">
                <a:gsLst>
                  <a:gs pos="0">
                    <a:srgbClr val="FFEFFA"/>
                  </a:gs>
                  <a:gs pos="50000">
                    <a:srgbClr val="FF66CC"/>
                  </a:gs>
                  <a:gs pos="100000">
                    <a:srgbClr val="FFEFFA"/>
                  </a:gs>
                </a:gsLst>
                <a:lin ang="5400000" scaled="1"/>
              </a:gradFill>
              <a:ln w="6350">
                <a:solidFill>
                  <a:srgbClr val="FF66CC"/>
                </a:solidFill>
                <a:round/>
                <a:headEnd/>
                <a:tailEnd/>
              </a:ln>
              <a:effectLst>
                <a:outerShdw dist="50800" dir="5400000" algn="ctr" rotWithShape="0">
                  <a:srgbClr val="808080">
                    <a:alpha val="50000"/>
                  </a:srgbClr>
                </a:outerShdw>
              </a:effec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endParaRPr lang="ru-RU" altLang="ru-RU" sz="1400" kern="0"/>
              </a:p>
            </p:txBody>
          </p:sp>
          <p:sp>
            <p:nvSpPr>
              <p:cNvPr id="41" name="Oval 39"/>
              <p:cNvSpPr>
                <a:spLocks noChangeArrowheads="1"/>
              </p:cNvSpPr>
              <p:nvPr/>
            </p:nvSpPr>
            <p:spPr bwMode="gray">
              <a:xfrm>
                <a:off x="3615" y="1294"/>
                <a:ext cx="259" cy="256"/>
              </a:xfrm>
              <a:prstGeom prst="ellipse">
                <a:avLst/>
              </a:prstGeom>
              <a:gradFill rotWithShape="1">
                <a:gsLst>
                  <a:gs pos="0">
                    <a:srgbClr val="FFCAED"/>
                  </a:gs>
                  <a:gs pos="50000">
                    <a:srgbClr val="FF66CC"/>
                  </a:gs>
                  <a:gs pos="100000">
                    <a:srgbClr val="FFCAED"/>
                  </a:gs>
                </a:gsLst>
                <a:lin ang="5400000" scaled="1"/>
              </a:gradFill>
              <a:ln w="19050">
                <a:solidFill>
                  <a:srgbClr val="FF66CC">
                    <a:alpha val="20000"/>
                  </a:srgbClr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None/>
                  <a:defRPr/>
                </a:pPr>
                <a:endParaRPr lang="ru-RU" altLang="ru-RU" sz="1400" kern="0"/>
              </a:p>
            </p:txBody>
          </p:sp>
        </p:grpSp>
        <p:sp>
          <p:nvSpPr>
            <p:cNvPr id="42" name="Oval 35"/>
            <p:cNvSpPr>
              <a:spLocks noChangeArrowheads="1"/>
            </p:cNvSpPr>
            <p:nvPr/>
          </p:nvSpPr>
          <p:spPr bwMode="gray">
            <a:xfrm>
              <a:off x="4367503" y="1715205"/>
              <a:ext cx="457519" cy="456281"/>
            </a:xfrm>
            <a:prstGeom prst="ellipse">
              <a:avLst/>
            </a:prstGeom>
            <a:gradFill rotWithShape="1">
              <a:gsLst>
                <a:gs pos="17000">
                  <a:srgbClr val="99FFCC"/>
                </a:gs>
                <a:gs pos="50000">
                  <a:srgbClr val="00FF99"/>
                </a:gs>
                <a:gs pos="67000">
                  <a:srgbClr val="66FFCC"/>
                </a:gs>
              </a:gsLst>
              <a:lin ang="5400000" scaled="1"/>
            </a:gradFill>
            <a:ln w="6350">
              <a:solidFill>
                <a:srgbClr val="00CC99"/>
              </a:solidFill>
              <a:round/>
              <a:headEnd/>
              <a:tailEnd/>
            </a:ln>
            <a:effectLst>
              <a:outerShdw dist="50800" dir="54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endParaRPr lang="ru-RU" altLang="ru-RU" sz="1400" kern="0"/>
            </a:p>
          </p:txBody>
        </p:sp>
        <p:grpSp>
          <p:nvGrpSpPr>
            <p:cNvPr id="17432" name="Group 31"/>
            <p:cNvGrpSpPr>
              <a:grpSpLocks/>
            </p:cNvGrpSpPr>
            <p:nvPr/>
          </p:nvGrpSpPr>
          <p:grpSpPr bwMode="auto">
            <a:xfrm>
              <a:off x="4401080" y="5418843"/>
              <a:ext cx="492125" cy="482600"/>
              <a:chOff x="3745" y="1818"/>
              <a:chExt cx="382" cy="382"/>
            </a:xfrm>
          </p:grpSpPr>
          <p:sp>
            <p:nvSpPr>
              <p:cNvPr id="44" name="Oval 32"/>
              <p:cNvSpPr>
                <a:spLocks noChangeArrowheads="1"/>
              </p:cNvSpPr>
              <p:nvPr/>
            </p:nvSpPr>
            <p:spPr bwMode="gray">
              <a:xfrm>
                <a:off x="3743" y="1818"/>
                <a:ext cx="382" cy="382"/>
              </a:xfrm>
              <a:prstGeom prst="ellipse">
                <a:avLst/>
              </a:prstGeom>
              <a:gradFill rotWithShape="1">
                <a:gsLst>
                  <a:gs pos="0">
                    <a:srgbClr val="333399">
                      <a:gamma/>
                      <a:tint val="50980"/>
                      <a:invGamma/>
                    </a:srgbClr>
                  </a:gs>
                  <a:gs pos="50000">
                    <a:srgbClr val="333399"/>
                  </a:gs>
                  <a:gs pos="100000">
                    <a:srgbClr val="333399">
                      <a:gamma/>
                      <a:tint val="50980"/>
                      <a:invGamma/>
                    </a:srgbClr>
                  </a:gs>
                </a:gsLst>
                <a:lin ang="5400000" scaled="1"/>
              </a:gradFill>
              <a:ln w="6350">
                <a:solidFill>
                  <a:srgbClr val="333399"/>
                </a:solidFill>
                <a:round/>
                <a:headEnd/>
                <a:tailEnd/>
              </a:ln>
              <a:effectLst>
                <a:outerShdw dist="38100" dir="5400000" algn="ctr" rotWithShape="0">
                  <a:srgbClr val="5F5F5F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ru-RU" sz="1400" kern="0" dirty="0"/>
              </a:p>
            </p:txBody>
          </p:sp>
          <p:sp>
            <p:nvSpPr>
              <p:cNvPr id="45" name="Oval 33"/>
              <p:cNvSpPr>
                <a:spLocks noChangeArrowheads="1"/>
              </p:cNvSpPr>
              <p:nvPr/>
            </p:nvSpPr>
            <p:spPr bwMode="gray">
              <a:xfrm>
                <a:off x="3755" y="1829"/>
                <a:ext cx="358" cy="358"/>
              </a:xfrm>
              <a:prstGeom prst="ellipse">
                <a:avLst/>
              </a:prstGeom>
              <a:gradFill rotWithShape="1">
                <a:gsLst>
                  <a:gs pos="0">
                    <a:srgbClr val="333399">
                      <a:gamma/>
                      <a:tint val="50980"/>
                      <a:invGamma/>
                    </a:srgbClr>
                  </a:gs>
                  <a:gs pos="50000">
                    <a:srgbClr val="333399"/>
                  </a:gs>
                  <a:gs pos="100000">
                    <a:srgbClr val="333399">
                      <a:gamma/>
                      <a:tint val="50980"/>
                      <a:invGamma/>
                    </a:srgbClr>
                  </a:gs>
                </a:gsLst>
                <a:lin ang="5400000" scaled="1"/>
              </a:gradFill>
              <a:ln w="9525">
                <a:solidFill>
                  <a:srgbClr val="333399">
                    <a:alpha val="20000"/>
                  </a:srgbClr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ru-RU" sz="1400" kern="0" dirty="0"/>
              </a:p>
            </p:txBody>
          </p:sp>
        </p:grpSp>
        <p:sp>
          <p:nvSpPr>
            <p:cNvPr id="46" name="Oval 19"/>
            <p:cNvSpPr>
              <a:spLocks noChangeArrowheads="1"/>
            </p:cNvSpPr>
            <p:nvPr/>
          </p:nvSpPr>
          <p:spPr bwMode="gray">
            <a:xfrm>
              <a:off x="3646623" y="2980441"/>
              <a:ext cx="2097281" cy="1584037"/>
            </a:xfrm>
            <a:prstGeom prst="ellipse">
              <a:avLst/>
            </a:prstGeom>
            <a:gradFill rotWithShape="1">
              <a:gsLst>
                <a:gs pos="0">
                  <a:srgbClr val="BBE0E3">
                    <a:lumMod val="40000"/>
                    <a:lumOff val="60000"/>
                  </a:srgbClr>
                </a:gs>
                <a:gs pos="50000">
                  <a:srgbClr val="BBE0E3">
                    <a:lumMod val="75000"/>
                  </a:srgbClr>
                </a:gs>
                <a:gs pos="100000">
                  <a:srgbClr val="BBE0E3">
                    <a:lumMod val="40000"/>
                    <a:lumOff val="60000"/>
                  </a:srgbClr>
                </a:gs>
              </a:gsLst>
              <a:lin ang="5400000" scaled="1"/>
            </a:gradFill>
            <a:ln w="19050">
              <a:solidFill>
                <a:srgbClr val="BBE0E3">
                  <a:lumMod val="75000"/>
                  <a:alpha val="20000"/>
                </a:srgbClr>
              </a:solidFill>
              <a:round/>
              <a:headEnd/>
              <a:tailEnd/>
            </a:ln>
            <a:effectLst/>
          </p:spPr>
          <p:txBody>
            <a:bodyPr anchor="ctr"/>
            <a:lstStyle/>
            <a:p>
              <a:pPr algn="ctr">
                <a:defRPr/>
              </a:pPr>
              <a:r>
                <a:rPr lang="ru-RU" sz="3600" b="1" kern="0" dirty="0"/>
                <a:t>АТП</a:t>
              </a:r>
              <a:endParaRPr lang="ru-RU" sz="1400" b="1" kern="0" dirty="0"/>
            </a:p>
          </p:txBody>
        </p:sp>
        <p:sp>
          <p:nvSpPr>
            <p:cNvPr id="47" name="Oval 35"/>
            <p:cNvSpPr>
              <a:spLocks noChangeArrowheads="1"/>
            </p:cNvSpPr>
            <p:nvPr/>
          </p:nvSpPr>
          <p:spPr bwMode="gray">
            <a:xfrm>
              <a:off x="5941905" y="2255171"/>
              <a:ext cx="457519" cy="456283"/>
            </a:xfrm>
            <a:prstGeom prst="ellipse">
              <a:avLst/>
            </a:prstGeom>
            <a:gradFill rotWithShape="1">
              <a:gsLst>
                <a:gs pos="0">
                  <a:schemeClr val="accent2">
                    <a:lumMod val="40000"/>
                    <a:lumOff val="60000"/>
                  </a:schemeClr>
                </a:gs>
                <a:gs pos="20000">
                  <a:srgbClr val="99FF33"/>
                </a:gs>
                <a:gs pos="66000">
                  <a:srgbClr val="66FF33"/>
                </a:gs>
                <a:gs pos="89000">
                  <a:srgbClr val="CCFF66"/>
                </a:gs>
              </a:gsLst>
              <a:lin ang="5400000" scaled="1"/>
            </a:gradFill>
            <a:ln w="6350">
              <a:solidFill>
                <a:srgbClr val="66FF33"/>
              </a:solidFill>
              <a:round/>
              <a:headEnd/>
              <a:tailEnd/>
            </a:ln>
            <a:effectLst>
              <a:outerShdw dist="50800" dir="5400000" algn="ctr" rotWithShape="0">
                <a:srgbClr val="808080">
                  <a:alpha val="50000"/>
                </a:srgbClr>
              </a:outerShdw>
            </a:effec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None/>
                <a:defRPr/>
              </a:pPr>
              <a:endParaRPr lang="ru-RU" altLang="ru-RU" sz="1400" kern="0"/>
            </a:p>
          </p:txBody>
        </p:sp>
      </p:grpSp>
      <p:sp>
        <p:nvSpPr>
          <p:cNvPr id="17414" name="TextBox 47"/>
          <p:cNvSpPr txBox="1">
            <a:spLocks noChangeArrowheads="1"/>
          </p:cNvSpPr>
          <p:nvPr/>
        </p:nvSpPr>
        <p:spPr bwMode="auto">
          <a:xfrm>
            <a:off x="1358539" y="2059711"/>
            <a:ext cx="3159488" cy="7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sz="1400" b="1" dirty="0"/>
              <a:t>Управление парком машин, планирование работ и диспетчеризация</a:t>
            </a:r>
          </a:p>
        </p:txBody>
      </p:sp>
      <p:sp>
        <p:nvSpPr>
          <p:cNvPr id="17415" name="TextBox 48"/>
          <p:cNvSpPr txBox="1">
            <a:spLocks noChangeArrowheads="1"/>
          </p:cNvSpPr>
          <p:nvPr/>
        </p:nvSpPr>
        <p:spPr bwMode="auto">
          <a:xfrm>
            <a:off x="5251088" y="1271516"/>
            <a:ext cx="202946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400" b="1"/>
              <a:t>Учет путевых листов</a:t>
            </a:r>
          </a:p>
        </p:txBody>
      </p:sp>
      <p:sp>
        <p:nvSpPr>
          <p:cNvPr id="17416" name="TextBox 49"/>
          <p:cNvSpPr txBox="1">
            <a:spLocks noChangeArrowheads="1"/>
          </p:cNvSpPr>
          <p:nvPr/>
        </p:nvSpPr>
        <p:spPr bwMode="auto">
          <a:xfrm>
            <a:off x="1905512" y="3384796"/>
            <a:ext cx="2316549" cy="5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sz="1400" b="1" dirty="0"/>
              <a:t>Расчет расхода ГСМ для автотранспорта</a:t>
            </a:r>
          </a:p>
        </p:txBody>
      </p:sp>
      <p:sp>
        <p:nvSpPr>
          <p:cNvPr id="17417" name="TextBox 50"/>
          <p:cNvSpPr txBox="1">
            <a:spLocks noChangeArrowheads="1"/>
          </p:cNvSpPr>
          <p:nvPr/>
        </p:nvSpPr>
        <p:spPr bwMode="auto">
          <a:xfrm>
            <a:off x="2223807" y="4687584"/>
            <a:ext cx="2316549" cy="5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/>
            <a:r>
              <a:rPr lang="ru-RU" altLang="ru-RU" sz="1400" b="1" dirty="0"/>
              <a:t>Управление ремонтами и обслуживанием</a:t>
            </a:r>
          </a:p>
        </p:txBody>
      </p:sp>
      <p:sp>
        <p:nvSpPr>
          <p:cNvPr id="17418" name="TextBox 51"/>
          <p:cNvSpPr txBox="1">
            <a:spLocks noChangeArrowheads="1"/>
          </p:cNvSpPr>
          <p:nvPr/>
        </p:nvSpPr>
        <p:spPr bwMode="auto">
          <a:xfrm>
            <a:off x="4875898" y="5774192"/>
            <a:ext cx="2825062" cy="5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400" b="1" dirty="0"/>
              <a:t>Управление затратами на содержание и обслуживание</a:t>
            </a:r>
          </a:p>
        </p:txBody>
      </p:sp>
      <p:sp>
        <p:nvSpPr>
          <p:cNvPr id="17419" name="TextBox 52"/>
          <p:cNvSpPr txBox="1">
            <a:spLocks noChangeArrowheads="1"/>
          </p:cNvSpPr>
          <p:nvPr/>
        </p:nvSpPr>
        <p:spPr bwMode="auto">
          <a:xfrm>
            <a:off x="7899164" y="2004585"/>
            <a:ext cx="2315023" cy="73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400" b="1" dirty="0"/>
              <a:t>Расчет заработной платы механизаторов и ремонтников</a:t>
            </a:r>
          </a:p>
        </p:txBody>
      </p:sp>
      <p:sp>
        <p:nvSpPr>
          <p:cNvPr id="17420" name="TextBox 52"/>
          <p:cNvSpPr txBox="1">
            <a:spLocks noChangeArrowheads="1"/>
          </p:cNvSpPr>
          <p:nvPr/>
        </p:nvSpPr>
        <p:spPr bwMode="auto">
          <a:xfrm>
            <a:off x="8458468" y="3373175"/>
            <a:ext cx="2315023" cy="5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400" b="1" dirty="0"/>
              <a:t>Управление затратами на выполнение работ</a:t>
            </a:r>
          </a:p>
        </p:txBody>
      </p:sp>
      <p:sp>
        <p:nvSpPr>
          <p:cNvPr id="17421" name="TextBox 52"/>
          <p:cNvSpPr txBox="1">
            <a:spLocks noChangeArrowheads="1"/>
          </p:cNvSpPr>
          <p:nvPr/>
        </p:nvSpPr>
        <p:spPr bwMode="auto">
          <a:xfrm>
            <a:off x="7951592" y="4674173"/>
            <a:ext cx="2315023" cy="5230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altLang="ru-RU" sz="1400" b="1" dirty="0"/>
              <a:t>Тарификация и расчеты с заказчиками</a:t>
            </a:r>
          </a:p>
        </p:txBody>
      </p:sp>
    </p:spTree>
    <p:extLst>
      <p:ext uri="{BB962C8B-B14F-4D97-AF65-F5344CB8AC3E}">
        <p14:creationId xmlns:p14="http://schemas.microsoft.com/office/powerpoint/2010/main" val="250279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altLang="ru-RU" smtClean="0"/>
              <a:t>Управление автопарком</a:t>
            </a: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1358539" y="1537490"/>
            <a:ext cx="10094697" cy="3166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60000" algn="l" defTabSz="914400" rtl="0" eaLnBrk="1" fontAlgn="base" latinLnBrk="0" hangingPunct="1">
              <a:spcBef>
                <a:spcPts val="1800"/>
              </a:spcBef>
              <a:spcAft>
                <a:spcPct val="0"/>
              </a:spcAft>
              <a:buFontTx/>
              <a:buBlip>
                <a:blip r:embed="rId2"/>
              </a:buBlip>
              <a:defRPr lang="ru-RU" sz="3000" b="1" i="0" kern="1200" dirty="0" smtClean="0">
                <a:solidFill>
                  <a:srgbClr val="794D2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20000" indent="-360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lang="ru-RU" sz="2600" b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6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4"/>
              </a:buBlip>
              <a:defRPr lang="ru-RU" sz="2000" b="1" kern="1200" baseline="0" dirty="0" smtClean="0">
                <a:solidFill>
                  <a:srgbClr val="00339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lang="ru-RU"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ru-RU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42900" algn="just">
              <a:buFont typeface="Wingdings" panose="05000000000000000000" pitchFamily="2" charset="2"/>
              <a:buChar char="ü"/>
              <a:defRPr/>
            </a:pP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Регистрация ТС в учетной системе, учет в разрезе автоколонн и парков машин.</a:t>
            </a:r>
          </a:p>
          <a:p>
            <a:pPr indent="-342900" algn="just">
              <a:buFont typeface="Wingdings" panose="05000000000000000000" pitchFamily="2" charset="2"/>
              <a:buChar char="ü"/>
              <a:defRPr/>
            </a:pPr>
            <a:r>
              <a:rPr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Регистрация </a:t>
            </a: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маршрутов и участков перемещения ТС, с возможностью расчета расстояния и времени между пунктами.</a:t>
            </a:r>
          </a:p>
          <a:p>
            <a:pPr indent="-342900">
              <a:buFont typeface="Wingdings" panose="05000000000000000000" pitchFamily="2" charset="2"/>
              <a:buChar char="ü"/>
              <a:defRPr/>
            </a:pP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Регистрация заказов на перевозку</a:t>
            </a:r>
            <a:b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грузов и пассажиров.</a:t>
            </a:r>
          </a:p>
          <a:p>
            <a:pPr marL="0" indent="0">
              <a:buNone/>
              <a:defRPr/>
            </a:pPr>
            <a:endParaRPr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endParaRPr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11607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altLang="ru-RU" smtClean="0"/>
              <a:t>Учет заработной платы водителей и сотрудников ремонтных служб</a:t>
            </a:r>
          </a:p>
        </p:txBody>
      </p:sp>
      <p:sp>
        <p:nvSpPr>
          <p:cNvPr id="16" name="Подзаголовок 4"/>
          <p:cNvSpPr txBox="1">
            <a:spLocks/>
          </p:cNvSpPr>
          <p:nvPr/>
        </p:nvSpPr>
        <p:spPr bwMode="auto">
          <a:xfrm>
            <a:off x="1442524" y="1683222"/>
            <a:ext cx="9472611" cy="358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60000" algn="l" defTabSz="914400" rtl="0" eaLnBrk="1" fontAlgn="base" latinLnBrk="0" hangingPunct="1">
              <a:spcBef>
                <a:spcPts val="1800"/>
              </a:spcBef>
              <a:spcAft>
                <a:spcPct val="0"/>
              </a:spcAft>
              <a:buFontTx/>
              <a:buBlip>
                <a:blip r:embed="rId2"/>
              </a:buBlip>
              <a:defRPr lang="ru-RU" sz="3000" b="1" i="0" kern="1200" dirty="0" smtClean="0">
                <a:solidFill>
                  <a:srgbClr val="794D2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20000" indent="-360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lang="ru-RU" sz="2600" b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6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4"/>
              </a:buBlip>
              <a:defRPr lang="ru-RU" sz="2000" b="1" kern="1200" baseline="0" dirty="0" smtClean="0">
                <a:solidFill>
                  <a:srgbClr val="00339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lang="ru-RU"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ru-RU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342900" algn="just">
              <a:buFont typeface="Wingdings" panose="05000000000000000000" pitchFamily="2" charset="2"/>
              <a:buChar char="ü"/>
              <a:defRPr/>
            </a:pP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Регистрация водителей и их категорий, </a:t>
            </a:r>
            <a:r>
              <a:rPr sz="2400" b="0" dirty="0">
                <a:solidFill>
                  <a:schemeClr val="tx1"/>
                </a:solidFill>
                <a:latin typeface="Arial" charset="0"/>
                <a:cs typeface="Arial" charset="0"/>
              </a:rPr>
              <a:t>проверка </a:t>
            </a:r>
            <a:br>
              <a:rPr sz="2400" b="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sz="2400" b="0" dirty="0">
                <a:solidFill>
                  <a:schemeClr val="tx1"/>
                </a:solidFill>
                <a:latin typeface="Arial" charset="0"/>
                <a:cs typeface="Arial" charset="0"/>
              </a:rPr>
              <a:t>категорий при выписке путевых листов.</a:t>
            </a:r>
          </a:p>
          <a:p>
            <a:pPr indent="-342900" algn="just">
              <a:buFont typeface="Wingdings" panose="05000000000000000000" pitchFamily="2" charset="2"/>
              <a:buChar char="ü"/>
              <a:defRPr/>
            </a:pPr>
            <a:r>
              <a:rPr sz="2400" dirty="0">
                <a:solidFill>
                  <a:schemeClr val="tx1"/>
                </a:solidFill>
                <a:latin typeface="Arial" charset="0"/>
                <a:cs typeface="Arial" charset="0"/>
              </a:rPr>
              <a:t>Ведение табеля учета </a:t>
            </a:r>
            <a:r>
              <a:rPr sz="2400" b="0" dirty="0">
                <a:solidFill>
                  <a:schemeClr val="tx1"/>
                </a:solidFill>
                <a:latin typeface="Arial" charset="0"/>
                <a:cs typeface="Arial" charset="0"/>
              </a:rPr>
              <a:t>рабочего времени водителей и механиков. </a:t>
            </a:r>
            <a:endParaRPr sz="2400" b="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indent="-342900" algn="just">
              <a:buFont typeface="Wingdings" panose="05000000000000000000" pitchFamily="2" charset="2"/>
              <a:buChar char="ü"/>
              <a:defRPr/>
            </a:pPr>
            <a:r>
              <a:rPr lang="ru-RU" altLang="ru-RU" sz="2400" dirty="0">
                <a:solidFill>
                  <a:schemeClr val="tx1"/>
                </a:solidFill>
              </a:rPr>
              <a:t>Расчет заработной платы водителей</a:t>
            </a:r>
            <a:r>
              <a:rPr lang="ru-RU" altLang="ru-RU" sz="2400" b="0" dirty="0">
                <a:solidFill>
                  <a:schemeClr val="tx1"/>
                </a:solidFill>
              </a:rPr>
              <a:t> в зависимости от тарифов, пройденного расстояния, объемов выполненных работ,   видов работ и квалификации водителя.</a:t>
            </a:r>
          </a:p>
          <a:p>
            <a:pPr marL="0" indent="0" algn="just">
              <a:buNone/>
              <a:defRPr/>
            </a:pPr>
            <a:endParaRPr sz="2400" b="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 algn="just">
              <a:buNone/>
              <a:defRPr/>
            </a:pPr>
            <a:endParaRPr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algn="just">
              <a:defRPr/>
            </a:pPr>
            <a:endParaRPr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1042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дзаголовок 2"/>
          <p:cNvSpPr txBox="1">
            <a:spLocks/>
          </p:cNvSpPr>
          <p:nvPr/>
        </p:nvSpPr>
        <p:spPr bwMode="auto">
          <a:xfrm>
            <a:off x="1782764" y="1125538"/>
            <a:ext cx="8596912" cy="532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60000" algn="l" defTabSz="914400" rtl="0" eaLnBrk="1" fontAlgn="base" latinLnBrk="0" hangingPunct="1">
              <a:spcBef>
                <a:spcPts val="1800"/>
              </a:spcBef>
              <a:spcAft>
                <a:spcPct val="0"/>
              </a:spcAft>
              <a:buFontTx/>
              <a:buBlip>
                <a:blip r:embed="rId2"/>
              </a:buBlip>
              <a:defRPr lang="ru-RU" sz="3000" b="1" i="0" kern="1200" dirty="0" smtClean="0">
                <a:solidFill>
                  <a:srgbClr val="794D2D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marL="720000" indent="-3600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3"/>
              </a:buBlip>
              <a:defRPr lang="ru-RU" sz="2600" b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26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4"/>
              </a:buBlip>
              <a:defRPr lang="ru-RU" sz="2000" b="1" kern="1200" baseline="0" dirty="0" smtClean="0">
                <a:solidFill>
                  <a:srgbClr val="003399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Arial" pitchFamily="34" charset="0"/>
              <a:buNone/>
              <a:defRPr lang="ru-RU" sz="16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ru-RU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Планирование </a:t>
            </a:r>
            <a: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  <a:t>и учет выполнения </a:t>
            </a:r>
            <a:b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  <a:t>ремонтов. Регистрация расходов на </a:t>
            </a:r>
            <a:b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</a:br>
            <a: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  <a:t>выполненные ремонтные работы.</a:t>
            </a:r>
          </a:p>
          <a:p>
            <a:pPr marL="0" indent="0">
              <a:buNone/>
              <a:defRPr/>
            </a:pPr>
            <a:endParaRPr altLang="ru-RU" sz="18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altLang="ru-RU" sz="1800" dirty="0">
                <a:solidFill>
                  <a:schemeClr val="tx1"/>
                </a:solidFill>
                <a:latin typeface="Arial" charset="0"/>
                <a:cs typeface="Arial" charset="0"/>
              </a:rPr>
              <a:t>			</a:t>
            </a:r>
            <a:r>
              <a:rPr altLang="ru-RU" sz="24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Количественный </a:t>
            </a:r>
            <a: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  <a:t>и суммовой учет 				комплектующих и 	расходных 				материалов. Амортизация шин и 				аккумуляторов.  </a:t>
            </a:r>
          </a:p>
          <a:p>
            <a:pPr>
              <a:defRPr/>
            </a:pPr>
            <a:endParaRPr altLang="ru-RU" sz="1800" dirty="0">
              <a:solidFill>
                <a:schemeClr val="tx1"/>
              </a:solidFill>
              <a:latin typeface="Arial" charset="0"/>
              <a:cs typeface="Arial" charset="0"/>
            </a:endParaRPr>
          </a:p>
          <a:p>
            <a:pPr marL="0" indent="0">
              <a:buNone/>
              <a:defRPr/>
            </a:pPr>
            <a:r>
              <a:rPr altLang="ru-RU" sz="2400" dirty="0">
                <a:solidFill>
                  <a:schemeClr val="tx1"/>
                </a:solidFill>
                <a:latin typeface="Arial" charset="0"/>
                <a:cs typeface="Arial" charset="0"/>
              </a:rPr>
              <a:t>Предварительный расчет дат технического обслуживания в зависимости от			 выработки ТС и сроков эксплуатации.</a:t>
            </a:r>
          </a:p>
          <a:p>
            <a:pPr marL="914400" lvl="1" indent="-457200">
              <a:buFont typeface="Arial" charset="0"/>
              <a:buAutoNum type="arabicPeriod"/>
              <a:defRPr/>
            </a:pPr>
            <a:endParaRPr altLang="ru-RU" sz="1600" dirty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  <p:sp>
        <p:nvSpPr>
          <p:cNvPr id="20484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altLang="ru-RU" smtClean="0"/>
              <a:t>Управление ремонтами и обслуживанием</a:t>
            </a:r>
          </a:p>
        </p:txBody>
      </p:sp>
      <p:pic>
        <p:nvPicPr>
          <p:cNvPr id="20488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80" b="8551"/>
          <a:stretch>
            <a:fillRect/>
          </a:stretch>
        </p:blipFill>
        <p:spPr bwMode="auto">
          <a:xfrm>
            <a:off x="1911178" y="2523387"/>
            <a:ext cx="1987723" cy="2326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3204722"/>
      </p:ext>
    </p:extLst>
  </p:cSld>
  <p:clrMapOvr>
    <a:masterClrMapping/>
  </p:clrMapOvr>
</p:sld>
</file>

<file path=ppt/theme/theme1.xml><?xml version="1.0" encoding="utf-8"?>
<a:theme xmlns:a="http://schemas.openxmlformats.org/drawingml/2006/main" name="Шаблон по брендбукингу Рейтинг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458</Words>
  <Application>Microsoft Office PowerPoint</Application>
  <PresentationFormat>Широкоэкранный</PresentationFormat>
  <Paragraphs>102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Tahoma</vt:lpstr>
      <vt:lpstr>Times New Roman</vt:lpstr>
      <vt:lpstr>Wingdings</vt:lpstr>
      <vt:lpstr>Шаблон по брендбукингу Рейтинг</vt:lpstr>
      <vt:lpstr>1С-Рейтинг: Автотранспортное предприятие  </vt:lpstr>
      <vt:lpstr>Технические сведения</vt:lpstr>
      <vt:lpstr>Основные клиенты</vt:lpstr>
      <vt:lpstr>Автоматизированные рабочие места</vt:lpstr>
      <vt:lpstr>Предпосылки к разработке</vt:lpstr>
      <vt:lpstr>Основные возможности</vt:lpstr>
      <vt:lpstr>Управление автопарком</vt:lpstr>
      <vt:lpstr>Учет заработной платы водителей и сотрудников ремонтных служб</vt:lpstr>
      <vt:lpstr>Управление ремонтами и обслуживанием</vt:lpstr>
      <vt:lpstr>Нормирование и расчет расходов ГСМ</vt:lpstr>
      <vt:lpstr>Расчет себестоимости ТУ</vt:lpstr>
      <vt:lpstr>Тарификация</vt:lpstr>
      <vt:lpstr>Рабочее место диспетчера</vt:lpstr>
      <vt:lpstr>Регистрация заказов и разнарядок Формирование Путевых листов </vt:lpstr>
      <vt:lpstr>Контроль выбора</vt:lpstr>
      <vt:lpstr>Автоматизация рабочего места Бухгалтера</vt:lpstr>
      <vt:lpstr>Формирование бухгалтерских документов</vt:lpstr>
      <vt:lpstr>Поддержка разработчиков</vt:lpstr>
      <vt:lpstr>Спасибо за внимание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1С-Рейтинг: Автотранспортное предприятие  </dc:title>
  <dc:creator>Ольга Н. Михальчук</dc:creator>
  <cp:lastModifiedBy>Ольга Н. Михальчук</cp:lastModifiedBy>
  <cp:revision>12</cp:revision>
  <dcterms:created xsi:type="dcterms:W3CDTF">2025-05-30T03:37:42Z</dcterms:created>
  <dcterms:modified xsi:type="dcterms:W3CDTF">2025-05-30T06:53:28Z</dcterms:modified>
</cp:coreProperties>
</file>